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53"/>
  </p:handoutMasterIdLst>
  <p:sldIdLst>
    <p:sldId id="419" r:id="rId3"/>
    <p:sldId id="474" r:id="rId5"/>
    <p:sldId id="374" r:id="rId6"/>
    <p:sldId id="384" r:id="rId7"/>
    <p:sldId id="420" r:id="rId8"/>
    <p:sldId id="375" r:id="rId9"/>
    <p:sldId id="386" r:id="rId10"/>
    <p:sldId id="392" r:id="rId11"/>
    <p:sldId id="402" r:id="rId12"/>
    <p:sldId id="401" r:id="rId13"/>
    <p:sldId id="393" r:id="rId14"/>
    <p:sldId id="394" r:id="rId15"/>
    <p:sldId id="397" r:id="rId16"/>
    <p:sldId id="398" r:id="rId17"/>
    <p:sldId id="399" r:id="rId18"/>
    <p:sldId id="400" r:id="rId19"/>
    <p:sldId id="396" r:id="rId20"/>
    <p:sldId id="403" r:id="rId21"/>
    <p:sldId id="414" r:id="rId22"/>
    <p:sldId id="391" r:id="rId23"/>
    <p:sldId id="387" r:id="rId24"/>
    <p:sldId id="385" r:id="rId25"/>
    <p:sldId id="508" r:id="rId26"/>
    <p:sldId id="388" r:id="rId27"/>
    <p:sldId id="390" r:id="rId28"/>
    <p:sldId id="404" r:id="rId29"/>
    <p:sldId id="405" r:id="rId30"/>
    <p:sldId id="406" r:id="rId31"/>
    <p:sldId id="407" r:id="rId32"/>
    <p:sldId id="408" r:id="rId33"/>
    <p:sldId id="409" r:id="rId34"/>
    <p:sldId id="410" r:id="rId35"/>
    <p:sldId id="411" r:id="rId36"/>
    <p:sldId id="413" r:id="rId37"/>
    <p:sldId id="412" r:id="rId38"/>
    <p:sldId id="415" r:id="rId39"/>
    <p:sldId id="376" r:id="rId40"/>
    <p:sldId id="417" r:id="rId41"/>
    <p:sldId id="418" r:id="rId42"/>
    <p:sldId id="373" r:id="rId43"/>
    <p:sldId id="514" r:id="rId44"/>
    <p:sldId id="421" r:id="rId45"/>
    <p:sldId id="422" r:id="rId46"/>
    <p:sldId id="423" r:id="rId47"/>
    <p:sldId id="424" r:id="rId48"/>
    <p:sldId id="425" r:id="rId49"/>
    <p:sldId id="426" r:id="rId50"/>
    <p:sldId id="427" r:id="rId51"/>
    <p:sldId id="428" r:id="rId52"/>
    <p:sldId id="429" r:id="rId53"/>
    <p:sldId id="509" r:id="rId54"/>
    <p:sldId id="432" r:id="rId55"/>
    <p:sldId id="431" r:id="rId56"/>
    <p:sldId id="434" r:id="rId57"/>
    <p:sldId id="435" r:id="rId58"/>
    <p:sldId id="436" r:id="rId59"/>
    <p:sldId id="437" r:id="rId60"/>
    <p:sldId id="438" r:id="rId61"/>
    <p:sldId id="439" r:id="rId62"/>
    <p:sldId id="440" r:id="rId63"/>
    <p:sldId id="441" r:id="rId64"/>
    <p:sldId id="442" r:id="rId65"/>
    <p:sldId id="443" r:id="rId66"/>
    <p:sldId id="444" r:id="rId67"/>
    <p:sldId id="445" r:id="rId68"/>
    <p:sldId id="446" r:id="rId69"/>
    <p:sldId id="447" r:id="rId70"/>
    <p:sldId id="448" r:id="rId71"/>
    <p:sldId id="449" r:id="rId72"/>
    <p:sldId id="450" r:id="rId73"/>
    <p:sldId id="451" r:id="rId74"/>
    <p:sldId id="452" r:id="rId75"/>
    <p:sldId id="453" r:id="rId76"/>
    <p:sldId id="454" r:id="rId77"/>
    <p:sldId id="455" r:id="rId78"/>
    <p:sldId id="456" r:id="rId79"/>
    <p:sldId id="457" r:id="rId80"/>
    <p:sldId id="458" r:id="rId81"/>
    <p:sldId id="459" r:id="rId82"/>
    <p:sldId id="460" r:id="rId83"/>
    <p:sldId id="511" r:id="rId84"/>
    <p:sldId id="461" r:id="rId85"/>
    <p:sldId id="462" r:id="rId86"/>
    <p:sldId id="463" r:id="rId87"/>
    <p:sldId id="464" r:id="rId88"/>
    <p:sldId id="465" r:id="rId89"/>
    <p:sldId id="466" r:id="rId90"/>
    <p:sldId id="467" r:id="rId91"/>
    <p:sldId id="468" r:id="rId92"/>
    <p:sldId id="469" r:id="rId93"/>
    <p:sldId id="470" r:id="rId94"/>
    <p:sldId id="471" r:id="rId95"/>
    <p:sldId id="472" r:id="rId96"/>
    <p:sldId id="473" r:id="rId97"/>
    <p:sldId id="477" r:id="rId98"/>
    <p:sldId id="513" r:id="rId99"/>
    <p:sldId id="478" r:id="rId100"/>
    <p:sldId id="479" r:id="rId101"/>
    <p:sldId id="480" r:id="rId102"/>
    <p:sldId id="481" r:id="rId103"/>
    <p:sldId id="482" r:id="rId104"/>
    <p:sldId id="483" r:id="rId105"/>
    <p:sldId id="484" r:id="rId106"/>
    <p:sldId id="485" r:id="rId107"/>
    <p:sldId id="486" r:id="rId108"/>
    <p:sldId id="487" r:id="rId109"/>
    <p:sldId id="488" r:id="rId110"/>
    <p:sldId id="489" r:id="rId111"/>
    <p:sldId id="490" r:id="rId112"/>
    <p:sldId id="491" r:id="rId113"/>
    <p:sldId id="492" r:id="rId114"/>
    <p:sldId id="493" r:id="rId115"/>
    <p:sldId id="494" r:id="rId116"/>
    <p:sldId id="495" r:id="rId117"/>
    <p:sldId id="496" r:id="rId118"/>
    <p:sldId id="497" r:id="rId119"/>
    <p:sldId id="498" r:id="rId120"/>
    <p:sldId id="499" r:id="rId121"/>
    <p:sldId id="500" r:id="rId122"/>
    <p:sldId id="501" r:id="rId123"/>
    <p:sldId id="502" r:id="rId124"/>
    <p:sldId id="503" r:id="rId125"/>
    <p:sldId id="504" r:id="rId126"/>
    <p:sldId id="507" r:id="rId127"/>
    <p:sldId id="261" r:id="rId128"/>
    <p:sldId id="259" r:id="rId129"/>
    <p:sldId id="262" r:id="rId130"/>
    <p:sldId id="263" r:id="rId131"/>
    <p:sldId id="264" r:id="rId132"/>
    <p:sldId id="265" r:id="rId133"/>
    <p:sldId id="266" r:id="rId134"/>
    <p:sldId id="267" r:id="rId135"/>
    <p:sldId id="268" r:id="rId136"/>
    <p:sldId id="269" r:id="rId137"/>
    <p:sldId id="271" r:id="rId138"/>
    <p:sldId id="272" r:id="rId139"/>
    <p:sldId id="273" r:id="rId140"/>
    <p:sldId id="274" r:id="rId141"/>
    <p:sldId id="517" r:id="rId142"/>
    <p:sldId id="518" r:id="rId143"/>
    <p:sldId id="519" r:id="rId144"/>
    <p:sldId id="516" r:id="rId145"/>
    <p:sldId id="293" r:id="rId146"/>
    <p:sldId id="294" r:id="rId147"/>
    <p:sldId id="520" r:id="rId148"/>
    <p:sldId id="295" r:id="rId149"/>
    <p:sldId id="296" r:id="rId150"/>
    <p:sldId id="521" r:id="rId151"/>
    <p:sldId id="522" r:id="rId15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90204" pitchFamily="34" charset="0"/>
        <a:ea typeface="+mn-ea"/>
        <a:cs typeface="Arial" panose="020B0604020202090204" pitchFamily="34" charset="0"/>
      </a:defRPr>
    </a:lvl1pPr>
    <a:lvl2pPr marL="457200" algn="l" rtl="0" fontAlgn="base">
      <a:spcBef>
        <a:spcPct val="0"/>
      </a:spcBef>
      <a:spcAft>
        <a:spcPct val="0"/>
      </a:spcAft>
      <a:defRPr kern="1200">
        <a:solidFill>
          <a:schemeClr val="tx1"/>
        </a:solidFill>
        <a:latin typeface="Arial" panose="020B0604020202090204" pitchFamily="34" charset="0"/>
        <a:ea typeface="+mn-ea"/>
        <a:cs typeface="Arial" panose="020B0604020202090204" pitchFamily="34" charset="0"/>
      </a:defRPr>
    </a:lvl2pPr>
    <a:lvl3pPr marL="914400" algn="l" rtl="0" fontAlgn="base">
      <a:spcBef>
        <a:spcPct val="0"/>
      </a:spcBef>
      <a:spcAft>
        <a:spcPct val="0"/>
      </a:spcAft>
      <a:defRPr kern="1200">
        <a:solidFill>
          <a:schemeClr val="tx1"/>
        </a:solidFill>
        <a:latin typeface="Arial" panose="020B0604020202090204" pitchFamily="34" charset="0"/>
        <a:ea typeface="+mn-ea"/>
        <a:cs typeface="Arial" panose="020B0604020202090204" pitchFamily="34" charset="0"/>
      </a:defRPr>
    </a:lvl3pPr>
    <a:lvl4pPr marL="1371600" algn="l" rtl="0" fontAlgn="base">
      <a:spcBef>
        <a:spcPct val="0"/>
      </a:spcBef>
      <a:spcAft>
        <a:spcPct val="0"/>
      </a:spcAft>
      <a:defRPr kern="1200">
        <a:solidFill>
          <a:schemeClr val="tx1"/>
        </a:solidFill>
        <a:latin typeface="Arial" panose="020B0604020202090204" pitchFamily="34" charset="0"/>
        <a:ea typeface="+mn-ea"/>
        <a:cs typeface="Arial" panose="020B0604020202090204" pitchFamily="34" charset="0"/>
      </a:defRPr>
    </a:lvl4pPr>
    <a:lvl5pPr marL="1828800" algn="l" rtl="0" fontAlgn="base">
      <a:spcBef>
        <a:spcPct val="0"/>
      </a:spcBef>
      <a:spcAft>
        <a:spcPct val="0"/>
      </a:spcAft>
      <a:defRPr kern="1200">
        <a:solidFill>
          <a:schemeClr val="tx1"/>
        </a:solidFill>
        <a:latin typeface="Arial" panose="020B0604020202090204" pitchFamily="34" charset="0"/>
        <a:ea typeface="+mn-ea"/>
        <a:cs typeface="Arial" panose="020B0604020202090204" pitchFamily="34" charset="0"/>
      </a:defRPr>
    </a:lvl5pPr>
    <a:lvl6pPr marL="2286000" algn="l" defTabSz="914400" rtl="0" eaLnBrk="1" latinLnBrk="0" hangingPunct="1">
      <a:defRPr kern="1200">
        <a:solidFill>
          <a:schemeClr val="tx1"/>
        </a:solidFill>
        <a:latin typeface="Arial" panose="020B0604020202090204" pitchFamily="34" charset="0"/>
        <a:ea typeface="+mn-ea"/>
        <a:cs typeface="Arial" panose="020B0604020202090204" pitchFamily="34" charset="0"/>
      </a:defRPr>
    </a:lvl6pPr>
    <a:lvl7pPr marL="2743200" algn="l" defTabSz="914400" rtl="0" eaLnBrk="1" latinLnBrk="0" hangingPunct="1">
      <a:defRPr kern="1200">
        <a:solidFill>
          <a:schemeClr val="tx1"/>
        </a:solidFill>
        <a:latin typeface="Arial" panose="020B0604020202090204" pitchFamily="34" charset="0"/>
        <a:ea typeface="+mn-ea"/>
        <a:cs typeface="Arial" panose="020B0604020202090204" pitchFamily="34" charset="0"/>
      </a:defRPr>
    </a:lvl7pPr>
    <a:lvl8pPr marL="3200400" algn="l" defTabSz="914400" rtl="0" eaLnBrk="1" latinLnBrk="0" hangingPunct="1">
      <a:defRPr kern="1200">
        <a:solidFill>
          <a:schemeClr val="tx1"/>
        </a:solidFill>
        <a:latin typeface="Arial" panose="020B0604020202090204" pitchFamily="34" charset="0"/>
        <a:ea typeface="+mn-ea"/>
        <a:cs typeface="Arial" panose="020B0604020202090204" pitchFamily="34" charset="0"/>
      </a:defRPr>
    </a:lvl8pPr>
    <a:lvl9pPr marL="3657600" algn="l" defTabSz="914400" rtl="0" eaLnBrk="1" latinLnBrk="0" hangingPunct="1">
      <a:defRPr kern="1200">
        <a:solidFill>
          <a:schemeClr val="tx1"/>
        </a:solidFill>
        <a:latin typeface="Arial" panose="020B0604020202090204" pitchFamily="34" charset="0"/>
        <a:ea typeface="+mn-ea"/>
        <a:cs typeface="Arial" panose="020B0604020202090204" pitchFamily="34" charset="0"/>
      </a:defRPr>
    </a:lvl9pPr>
  </p:defaultTextStyle>
  <p:extLst>
    <p:ext uri="{521415D9-36F7-43E2-AB2F-B90AF26B5E84}">
      <p14:sectionLst xmlns:p14="http://schemas.microsoft.com/office/powerpoint/2010/main">
        <p14:section name="Default Section" id="{2128B64B-55C3-469C-98C3-6B31A2FA43B0}">
          <p14:sldIdLst>
            <p14:sldId id="419"/>
            <p14:sldId id="474"/>
            <p14:sldId id="374"/>
            <p14:sldId id="384"/>
            <p14:sldId id="420"/>
            <p14:sldId id="375"/>
            <p14:sldId id="386"/>
            <p14:sldId id="392"/>
            <p14:sldId id="402"/>
            <p14:sldId id="401"/>
            <p14:sldId id="393"/>
            <p14:sldId id="394"/>
            <p14:sldId id="397"/>
            <p14:sldId id="398"/>
            <p14:sldId id="399"/>
            <p14:sldId id="400"/>
            <p14:sldId id="396"/>
            <p14:sldId id="403"/>
            <p14:sldId id="414"/>
            <p14:sldId id="391"/>
            <p14:sldId id="387"/>
            <p14:sldId id="385"/>
            <p14:sldId id="508"/>
            <p14:sldId id="388"/>
            <p14:sldId id="390"/>
            <p14:sldId id="404"/>
            <p14:sldId id="405"/>
            <p14:sldId id="406"/>
            <p14:sldId id="407"/>
            <p14:sldId id="408"/>
            <p14:sldId id="409"/>
            <p14:sldId id="410"/>
            <p14:sldId id="411"/>
            <p14:sldId id="413"/>
            <p14:sldId id="412"/>
            <p14:sldId id="415"/>
            <p14:sldId id="376"/>
            <p14:sldId id="417"/>
            <p14:sldId id="418"/>
            <p14:sldId id="373"/>
          </p14:sldIdLst>
        </p14:section>
        <p14:section name="Untitled Section" id="{2CD8135D-725E-4D47-BCAE-2A6EDADDA4BE}">
          <p14:sldIdLst>
            <p14:sldId id="514"/>
            <p14:sldId id="421"/>
            <p14:sldId id="422"/>
            <p14:sldId id="423"/>
            <p14:sldId id="424"/>
            <p14:sldId id="425"/>
            <p14:sldId id="426"/>
            <p14:sldId id="427"/>
            <p14:sldId id="428"/>
            <p14:sldId id="429"/>
            <p14:sldId id="509"/>
            <p14:sldId id="432"/>
            <p14:sldId id="431"/>
            <p14:sldId id="434"/>
            <p14:sldId id="435"/>
            <p14:sldId id="436"/>
            <p14:sldId id="437"/>
            <p14:sldId id="438"/>
            <p14:sldId id="439"/>
            <p14:sldId id="440"/>
            <p14:sldId id="441"/>
            <p14:sldId id="442"/>
            <p14:sldId id="443"/>
            <p14:sldId id="444"/>
            <p14:sldId id="445"/>
            <p14:sldId id="446"/>
            <p14:sldId id="447"/>
            <p14:sldId id="448"/>
            <p14:sldId id="449"/>
            <p14:sldId id="450"/>
            <p14:sldId id="451"/>
            <p14:sldId id="452"/>
            <p14:sldId id="453"/>
            <p14:sldId id="454"/>
            <p14:sldId id="455"/>
            <p14:sldId id="456"/>
            <p14:sldId id="457"/>
            <p14:sldId id="458"/>
            <p14:sldId id="459"/>
            <p14:sldId id="460"/>
          </p14:sldIdLst>
        </p14:section>
        <p14:section name="Untitled Section" id="{51769370-CBD6-4B3C-942C-B7AFAF87577D}">
          <p14:sldIdLst>
            <p14:sldId id="511"/>
            <p14:sldId id="461"/>
            <p14:sldId id="462"/>
            <p14:sldId id="463"/>
            <p14:sldId id="464"/>
            <p14:sldId id="465"/>
            <p14:sldId id="466"/>
            <p14:sldId id="467"/>
            <p14:sldId id="468"/>
            <p14:sldId id="469"/>
            <p14:sldId id="470"/>
            <p14:sldId id="471"/>
            <p14:sldId id="472"/>
            <p14:sldId id="473"/>
          </p14:sldIdLst>
        </p14:section>
        <p14:section name="Untitled Section" id="{EF40DD37-7C83-4A6A-89E7-98A0759776F4}">
          <p14:sldIdLst>
            <p14:sldId id="477"/>
            <p14:sldId id="513"/>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Lst>
        </p14:section>
        <p14:section name="Untitled Section" id="{54CE132A-DA87-4B8C-A0A8-7CF356F31B27}">
          <p14:sldIdLst>
            <p14:sldId id="507"/>
            <p14:sldId id="261"/>
            <p14:sldId id="259"/>
            <p14:sldId id="262"/>
            <p14:sldId id="263"/>
            <p14:sldId id="264"/>
            <p14:sldId id="265"/>
            <p14:sldId id="266"/>
            <p14:sldId id="267"/>
            <p14:sldId id="268"/>
            <p14:sldId id="269"/>
            <p14:sldId id="271"/>
            <p14:sldId id="272"/>
            <p14:sldId id="273"/>
            <p14:sldId id="274"/>
            <p14:sldId id="517"/>
            <p14:sldId id="518"/>
            <p14:sldId id="519"/>
            <p14:sldId id="516"/>
            <p14:sldId id="293"/>
            <p14:sldId id="294"/>
            <p14:sldId id="520"/>
            <p14:sldId id="295"/>
            <p14:sldId id="296"/>
            <p14:sldId id="521"/>
            <p14:sldId id="522"/>
          </p14:sldIdLst>
        </p14:section>
      </p14:sectionLst>
    </p:ext>
    <p:ext uri="{EFAFB233-063F-42B5-8137-9DF3F51BA10A}">
      <p15:sldGuideLst xmlns:p15="http://schemas.microsoft.com/office/powerpoint/2012/main">
        <p15:guide id="1" orient="horz" pos="2160" userDrawn="1">
          <p15:clr>
            <a:srgbClr val="A4A3A4"/>
          </p15:clr>
        </p15:guide>
        <p15:guide id="2" pos="287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455" autoAdjust="0"/>
    <p:restoredTop sz="75246"/>
  </p:normalViewPr>
  <p:slideViewPr>
    <p:cSldViewPr showGuides="1">
      <p:cViewPr>
        <p:scale>
          <a:sx n="80" d="100"/>
          <a:sy n="80" d="100"/>
        </p:scale>
        <p:origin x="1264" y="104"/>
      </p:cViewPr>
      <p:guideLst>
        <p:guide orient="horz" pos="2160"/>
        <p:guide pos="2878"/>
      </p:guideLst>
    </p:cSldViewPr>
  </p:slideViewPr>
  <p:notesTextViewPr>
    <p:cViewPr>
      <p:scale>
        <a:sx n="100" d="100"/>
        <a:sy n="100" d="100"/>
      </p:scale>
      <p:origin x="0" y="0"/>
    </p:cViewPr>
  </p:notesTextViewPr>
  <p:sorterViewPr>
    <p:cViewPr varScale="1">
      <p:scale>
        <a:sx n="1" d="1"/>
        <a:sy n="1" d="1"/>
      </p:scale>
      <p:origin x="0" y="-18174"/>
    </p:cViewPr>
  </p:sorterViewPr>
  <p:notesViewPr>
    <p:cSldViewPr>
      <p:cViewPr varScale="1">
        <p:scale>
          <a:sx n="67" d="100"/>
          <a:sy n="67" d="100"/>
        </p:scale>
        <p:origin x="-2544" y="-102"/>
      </p:cViewPr>
      <p:guideLst>
        <p:guide orient="horz" pos="2880"/>
        <p:guide pos="2159"/>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6" Type="http://schemas.openxmlformats.org/officeDocument/2006/relationships/tableStyles" Target="tableStyles.xml"/><Relationship Id="rId155" Type="http://schemas.openxmlformats.org/officeDocument/2006/relationships/viewProps" Target="viewProps.xml"/><Relationship Id="rId154" Type="http://schemas.openxmlformats.org/officeDocument/2006/relationships/presProps" Target="presProps.xml"/><Relationship Id="rId153" Type="http://schemas.openxmlformats.org/officeDocument/2006/relationships/handoutMaster" Target="handoutMasters/handoutMaster1.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A0F04F0-ED99-4A7D-AD7F-22DD5823387D}" type="datetimeFigureOut">
              <a:rPr lang="en-CA" smtClean="0"/>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6EDBF7C-66B1-4946-B091-A4A819905A03}" type="slidenum">
              <a:rPr lang="en-CA" smtClean="0"/>
            </a:fld>
            <a:endParaRPr lang="en-CA"/>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CA"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fld>
            <a:endParaRPr lang="en-CA"/>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ln>
        </p:spPr>
      </p:sp>
      <p:sp>
        <p:nvSpPr>
          <p:cNvPr id="50179" name="Notes Placeholder 2"/>
          <p:cNvSpPr>
            <a:spLocks noGrp="1"/>
          </p:cNvSpPr>
          <p:nvPr>
            <p:ph type="body" idx="1"/>
          </p:nvPr>
        </p:nvSpPr>
        <p:spPr bwMode="auto">
          <a:noFill/>
        </p:spPr>
        <p:txBody>
          <a:bodyPr wrap="square"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lang="en-CA" altLang="zh-CN" sz="1200" dirty="0">
                <a:solidFill>
                  <a:srgbClr val="000000"/>
                </a:solidFill>
                <a:latin typeface="Arial" panose="020B0604020202090204"/>
                <a:cs typeface="+mn-cs"/>
              </a:rPr>
              <a:t>Adapted from the slides by Douglas Wilhelm Harder of U Waterloo (https://ece.uwaterloo.ca/~dwharder/aads/Lecture_materials/)</a:t>
            </a:r>
            <a:endParaRPr lang="en-CA" altLang="zh-CN" sz="1200" dirty="0">
              <a:solidFill>
                <a:srgbClr val="000000"/>
              </a:solidFill>
              <a:latin typeface="Arial" panose="020B0604020202090204"/>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CA" altLang="zh-CN" sz="1200" dirty="0">
                <a:solidFill>
                  <a:srgbClr val="000000"/>
                </a:solidFill>
                <a:latin typeface="Arial" panose="020B0604020202090204"/>
                <a:cs typeface="+mn-cs"/>
              </a:rPr>
              <a:t>May also contain</a:t>
            </a:r>
            <a:r>
              <a:rPr lang="en-CA" altLang="zh-CN" sz="1200" baseline="0" dirty="0">
                <a:solidFill>
                  <a:srgbClr val="000000"/>
                </a:solidFill>
                <a:latin typeface="Arial" panose="020B0604020202090204"/>
                <a:cs typeface="+mn-cs"/>
              </a:rPr>
              <a:t> material from the s</a:t>
            </a:r>
            <a:r>
              <a:rPr lang="en-US" altLang="zh-CN" dirty="0" err="1"/>
              <a:t>lides</a:t>
            </a:r>
            <a:r>
              <a:rPr lang="en-US" altLang="zh-CN" dirty="0"/>
              <a:t> at https://courses.cs.washington.edu/courses/cse326/03wi/326lecturesb.shtml (by Dan </a:t>
            </a:r>
            <a:r>
              <a:rPr lang="en-US" altLang="zh-CN" dirty="0" err="1"/>
              <a:t>Suciu</a:t>
            </a:r>
            <a:r>
              <a:rPr lang="en-US" altLang="zh-CN" dirty="0"/>
              <a:t> of U Washington)</a:t>
            </a:r>
            <a:endParaRPr lang="en-US" altLang="zh-CN" dirty="0"/>
          </a:p>
        </p:txBody>
      </p:sp>
      <p:sp>
        <p:nvSpPr>
          <p:cNvPr id="7172" name="Slide Number Placeholder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7E6226FB-55D5-4CAA-90EF-D8DC53E1A20F}" type="slidenum">
              <a:rPr lang="en-CA" smtClean="0">
                <a:solidFill>
                  <a:prstClr val="black"/>
                </a:solidFill>
              </a:rPr>
            </a:fld>
            <a:endParaRPr lang="en-CA">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en-CA" altLang="en-US"/>
          </a:p>
        </p:txBody>
      </p:sp>
      <p:sp>
        <p:nvSpPr>
          <p:cNvPr id="4" name="Slide Number Placeholder 3"/>
          <p:cNvSpPr>
            <a:spLocks noGrp="1"/>
          </p:cNvSpPr>
          <p:nvPr>
            <p:ph type="sldNum" sz="quarter" idx="5"/>
          </p:nvPr>
        </p:nvSpPr>
        <p:spPr/>
        <p:txBody>
          <a:bodyPr/>
          <a:lstStyle/>
          <a:p>
            <a:pPr>
              <a:defRPr/>
            </a:pPr>
            <a:fld id="{D054AAC2-DE2A-46AF-9942-1D86C9FC3CE1}" type="slidenum">
              <a:rPr lang="en-CA" smtClean="0"/>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ln>
        </p:spPr>
      </p:sp>
      <p:sp>
        <p:nvSpPr>
          <p:cNvPr id="38915" name="Notes Placeholder 2"/>
          <p:cNvSpPr>
            <a:spLocks noGrp="1"/>
          </p:cNvSpPr>
          <p:nvPr>
            <p:ph type="body" idx="1"/>
          </p:nvPr>
        </p:nvSpPr>
        <p:spPr bwMode="auto">
          <a:noFill/>
        </p:spPr>
        <p:txBody>
          <a:bodyPr wrap="square" numCol="1" anchor="t" anchorCtr="0" compatLnSpc="1"/>
          <a:lstStyle/>
          <a:p>
            <a:endParaRPr lang="en-CA"/>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en-CA" altLang="en-US"/>
          </a:p>
        </p:txBody>
      </p:sp>
      <p:sp>
        <p:nvSpPr>
          <p:cNvPr id="4" name="Slide Number Placeholder 3"/>
          <p:cNvSpPr>
            <a:spLocks noGrp="1"/>
          </p:cNvSpPr>
          <p:nvPr>
            <p:ph type="sldNum" sz="quarter" idx="5"/>
          </p:nvPr>
        </p:nvSpPr>
        <p:spPr/>
        <p:txBody>
          <a:bodyPr/>
          <a:lstStyle/>
          <a:p>
            <a:pPr>
              <a:defRPr/>
            </a:pPr>
            <a:fld id="{BF1CDB00-3C41-497B-82AC-7C0ADF6D8264}" type="slidenum">
              <a:rPr lang="en-CA" smtClean="0"/>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en-CA" altLang="en-US"/>
          </a:p>
        </p:txBody>
      </p:sp>
      <p:sp>
        <p:nvSpPr>
          <p:cNvPr id="4" name="Slide Number Placeholder 3"/>
          <p:cNvSpPr>
            <a:spLocks noGrp="1"/>
          </p:cNvSpPr>
          <p:nvPr>
            <p:ph type="sldNum" sz="quarter" idx="5"/>
          </p:nvPr>
        </p:nvSpPr>
        <p:spPr/>
        <p:txBody>
          <a:bodyPr/>
          <a:lstStyle/>
          <a:p>
            <a:pPr>
              <a:defRPr/>
            </a:pPr>
            <a:fld id="{D054AAC2-DE2A-46AF-9942-1D86C9FC3CE1}" type="slidenum">
              <a:rPr lang="en-CA" smtClean="0"/>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en-CA" altLang="en-US"/>
          </a:p>
        </p:txBody>
      </p:sp>
      <p:sp>
        <p:nvSpPr>
          <p:cNvPr id="4" name="Slide Number Placeholder 3"/>
          <p:cNvSpPr>
            <a:spLocks noGrp="1"/>
          </p:cNvSpPr>
          <p:nvPr>
            <p:ph type="sldNum" sz="quarter" idx="5"/>
          </p:nvPr>
        </p:nvSpPr>
        <p:spPr/>
        <p:txBody>
          <a:bodyPr/>
          <a:lstStyle/>
          <a:p>
            <a:pPr>
              <a:defRPr/>
            </a:pPr>
            <a:fld id="{869DC1E3-74B2-486B-B93F-781DBBF23E67}" type="slidenum">
              <a:rPr lang="en-CA" smtClean="0"/>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en-CA" altLang="en-US"/>
          </a:p>
        </p:txBody>
      </p:sp>
      <p:sp>
        <p:nvSpPr>
          <p:cNvPr id="4" name="Slide Number Placeholder 3"/>
          <p:cNvSpPr>
            <a:spLocks noGrp="1"/>
          </p:cNvSpPr>
          <p:nvPr>
            <p:ph type="sldNum" sz="quarter" idx="5"/>
          </p:nvPr>
        </p:nvSpPr>
        <p:spPr/>
        <p:txBody>
          <a:bodyPr/>
          <a:lstStyle/>
          <a:p>
            <a:pPr>
              <a:defRPr/>
            </a:pPr>
            <a:fld id="{F8088227-A32A-47A5-8704-77BB62A9E110}" type="slidenum">
              <a:rPr lang="en-CA" smtClean="0"/>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21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en-US" dirty="0">
                <a:latin typeface="Arial" panose="020B0604020202090204" pitchFamily="34" charset="0"/>
                <a:cs typeface="Arial" panose="020B0604020202090204" pitchFamily="34" charset="0"/>
              </a:rPr>
              <a:t>	The solution will have to use </a:t>
            </a:r>
            <a:r>
              <a:rPr lang="en-US" altLang="en-US" dirty="0">
                <a:latin typeface="Symbol" panose="05050102010706020507" pitchFamily="18" charset="2"/>
                <a:cs typeface="Arial" panose="020B0604020202090204" pitchFamily="34" charset="0"/>
              </a:rPr>
              <a:t>Q</a:t>
            </a:r>
            <a:r>
              <a:rPr lang="en-US" altLang="en-US" dirty="0">
                <a:latin typeface="Times New Roman" panose="02020503050405090304" pitchFamily="18" charset="0"/>
                <a:cs typeface="Times New Roman" panose="02020503050405090304" pitchFamily="18" charset="0"/>
              </a:rPr>
              <a:t>(|</a:t>
            </a:r>
            <a:r>
              <a:rPr lang="en-US" altLang="en-US" i="1" dirty="0">
                <a:latin typeface="Times New Roman" panose="02020503050405090304" pitchFamily="18" charset="0"/>
                <a:cs typeface="Times New Roman" panose="02020503050405090304" pitchFamily="18" charset="0"/>
              </a:rPr>
              <a:t>V</a:t>
            </a:r>
            <a:r>
              <a:rPr lang="en-US" altLang="en-US" dirty="0">
                <a:latin typeface="Times New Roman" panose="02020503050405090304" pitchFamily="18" charset="0"/>
                <a:cs typeface="Times New Roman" panose="02020503050405090304" pitchFamily="18" charset="0"/>
              </a:rPr>
              <a:t>|)</a:t>
            </a:r>
            <a:r>
              <a:rPr lang="en-US" altLang="en-US" dirty="0">
                <a:latin typeface="Arial" panose="020B0604020202090204" pitchFamily="34" charset="0"/>
                <a:cs typeface="Arial" panose="020B0604020202090204" pitchFamily="34" charset="0"/>
              </a:rPr>
              <a:t> additional memory…</a:t>
            </a:r>
            <a:endParaRPr lang="en-US" altLang="en-US" dirty="0">
              <a:latin typeface="Arial" panose="020B0604020202090204" pitchFamily="34" charset="0"/>
              <a:cs typeface="Arial" panose="020B0604020202090204" pitchFamily="34" charset="0"/>
            </a:endParaRPr>
          </a:p>
          <a:p>
            <a:endParaRPr lang="en-CA" altLang="en-US" dirty="0"/>
          </a:p>
        </p:txBody>
      </p:sp>
      <p:sp>
        <p:nvSpPr>
          <p:cNvPr id="4" name="Slide Number Placeholder 3"/>
          <p:cNvSpPr>
            <a:spLocks noGrp="1"/>
          </p:cNvSpPr>
          <p:nvPr>
            <p:ph type="sldNum" sz="quarter" idx="5"/>
          </p:nvPr>
        </p:nvSpPr>
        <p:spPr/>
        <p:txBody>
          <a:bodyPr/>
          <a:lstStyle/>
          <a:p>
            <a:pPr>
              <a:defRPr/>
            </a:pPr>
            <a:fld id="{4A5B73EB-E8E7-4753-B524-530D27BE6404}" type="slidenum">
              <a:rPr lang="en-CA" smtClean="0"/>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ln>
        </p:spPr>
      </p:sp>
      <p:sp>
        <p:nvSpPr>
          <p:cNvPr id="38915" name="Notes Placeholder 2"/>
          <p:cNvSpPr>
            <a:spLocks noGrp="1"/>
          </p:cNvSpPr>
          <p:nvPr>
            <p:ph type="body" idx="1"/>
          </p:nvPr>
        </p:nvSpPr>
        <p:spPr bwMode="auto">
          <a:noFill/>
        </p:spPr>
        <p:txBody>
          <a:bodyPr wrap="square" numCol="1" anchor="t" anchorCtr="0" compatLnSpc="1"/>
          <a:lstStyle/>
          <a:p>
            <a:endParaRPr lang="en-CA"/>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lang="en-CA" altLang="zh-CN" sz="1200" dirty="0">
                <a:solidFill>
                  <a:schemeClr val="tx1">
                    <a:lumMod val="50000"/>
                    <a:lumOff val="50000"/>
                  </a:schemeClr>
                </a:solidFill>
              </a:rPr>
              <a:t>Reference:  Kleinberg and </a:t>
            </a:r>
            <a:r>
              <a:rPr lang="en-CA" altLang="zh-CN" sz="1200" dirty="0" err="1">
                <a:solidFill>
                  <a:schemeClr val="tx1">
                    <a:lumMod val="50000"/>
                    <a:lumOff val="50000"/>
                  </a:schemeClr>
                </a:solidFill>
              </a:rPr>
              <a:t>Tardos</a:t>
            </a:r>
            <a:endParaRPr lang="en-CA" altLang="zh-CN" sz="1200" dirty="0">
              <a:solidFill>
                <a:schemeClr val="tx1">
                  <a:lumMod val="50000"/>
                  <a:lumOff val="50000"/>
                </a:schemeClr>
              </a:solidFill>
            </a:endParaRPr>
          </a:p>
          <a:p>
            <a:endParaRPr lang="en-CA" altLang="en-US" dirty="0"/>
          </a:p>
        </p:txBody>
      </p:sp>
      <p:sp>
        <p:nvSpPr>
          <p:cNvPr id="4" name="Slide Number Placeholder 3"/>
          <p:cNvSpPr>
            <a:spLocks noGrp="1"/>
          </p:cNvSpPr>
          <p:nvPr>
            <p:ph type="sldNum" sz="quarter" idx="5"/>
          </p:nvPr>
        </p:nvSpPr>
        <p:spPr/>
        <p:txBody>
          <a:bodyPr/>
          <a:lstStyle/>
          <a:p>
            <a:pPr>
              <a:defRPr/>
            </a:pPr>
            <a:fld id="{B052471A-BD07-49F5-8D25-951E1BA91E6E}" type="slidenum">
              <a:rPr lang="en-CA" smtClean="0"/>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en-CA" altLang="en-US"/>
          </a:p>
        </p:txBody>
      </p:sp>
      <p:sp>
        <p:nvSpPr>
          <p:cNvPr id="4" name="Slide Number Placeholder 3"/>
          <p:cNvSpPr>
            <a:spLocks noGrp="1"/>
          </p:cNvSpPr>
          <p:nvPr>
            <p:ph type="sldNum" sz="quarter" idx="5"/>
          </p:nvPr>
        </p:nvSpPr>
        <p:spPr/>
        <p:txBody>
          <a:bodyPr/>
          <a:lstStyle/>
          <a:p>
            <a:pPr>
              <a:defRPr/>
            </a:pPr>
            <a:fld id="{12E2B194-86E1-4458-A197-1F8F7F60B7A7}" type="slidenum">
              <a:rPr lang="en-CA" smtClean="0"/>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en-CA" altLang="en-US"/>
          </a:p>
        </p:txBody>
      </p:sp>
      <p:sp>
        <p:nvSpPr>
          <p:cNvPr id="4" name="Slide Number Placeholder 3"/>
          <p:cNvSpPr>
            <a:spLocks noGrp="1"/>
          </p:cNvSpPr>
          <p:nvPr>
            <p:ph type="sldNum" sz="quarter" idx="5"/>
          </p:nvPr>
        </p:nvSpPr>
        <p:spPr/>
        <p:txBody>
          <a:bodyPr/>
          <a:lstStyle/>
          <a:p>
            <a:pPr>
              <a:defRPr/>
            </a:pPr>
            <a:fld id="{BF1CDB00-3C41-497B-82AC-7C0ADF6D8264}" type="slidenum">
              <a:rPr lang="en-CA" smtClean="0"/>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en-CA" altLang="en-US"/>
          </a:p>
        </p:txBody>
      </p:sp>
      <p:sp>
        <p:nvSpPr>
          <p:cNvPr id="4" name="Slide Number Placeholder 3"/>
          <p:cNvSpPr>
            <a:spLocks noGrp="1"/>
          </p:cNvSpPr>
          <p:nvPr>
            <p:ph type="sldNum" sz="quarter" idx="5"/>
          </p:nvPr>
        </p:nvSpPr>
        <p:spPr/>
        <p:txBody>
          <a:bodyPr/>
          <a:lstStyle/>
          <a:p>
            <a:pPr>
              <a:defRPr/>
            </a:pPr>
            <a:fld id="{5CB6D475-37EE-42C1-868E-451EA9BA74B6}" type="slidenum">
              <a:rPr lang="en-CA" smtClean="0"/>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en-CA" altLang="en-US"/>
          </a:p>
        </p:txBody>
      </p:sp>
      <p:sp>
        <p:nvSpPr>
          <p:cNvPr id="4" name="Slide Number Placeholder 3"/>
          <p:cNvSpPr>
            <a:spLocks noGrp="1"/>
          </p:cNvSpPr>
          <p:nvPr>
            <p:ph type="sldNum" sz="quarter" idx="5"/>
          </p:nvPr>
        </p:nvSpPr>
        <p:spPr/>
        <p:txBody>
          <a:bodyPr/>
          <a:lstStyle/>
          <a:p>
            <a:pPr>
              <a:defRPr/>
            </a:pPr>
            <a:fld id="{278F2403-B128-4BCA-96C7-66D7723C0729}" type="slidenum">
              <a:rPr lang="en-CA" smtClean="0"/>
            </a:fld>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ln>
        </p:spPr>
      </p:sp>
      <p:sp>
        <p:nvSpPr>
          <p:cNvPr id="38915" name="Notes Placeholder 2"/>
          <p:cNvSpPr>
            <a:spLocks noGrp="1"/>
          </p:cNvSpPr>
          <p:nvPr>
            <p:ph type="body" idx="1"/>
          </p:nvPr>
        </p:nvSpPr>
        <p:spPr bwMode="auto">
          <a:noFill/>
        </p:spPr>
        <p:txBody>
          <a:bodyPr wrap="square" numCol="1" anchor="t" anchorCtr="0" compatLnSpc="1"/>
          <a:lstStyle/>
          <a:p>
            <a:endParaRPr lang="en-CA"/>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fld>
            <a:endParaRPr lang="en-C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en-CA" altLang="en-US"/>
          </a:p>
        </p:txBody>
      </p:sp>
      <p:sp>
        <p:nvSpPr>
          <p:cNvPr id="4" name="Slide Number Placeholder 3"/>
          <p:cNvSpPr>
            <a:spLocks noGrp="1"/>
          </p:cNvSpPr>
          <p:nvPr>
            <p:ph type="sldNum" sz="quarter" idx="5"/>
          </p:nvPr>
        </p:nvSpPr>
        <p:spPr/>
        <p:txBody>
          <a:bodyPr/>
          <a:lstStyle/>
          <a:p>
            <a:pPr>
              <a:defRPr/>
            </a:pPr>
            <a:fld id="{B35B943B-9AE6-48A4-9670-97FF88F05C53}" type="slidenum">
              <a:rPr lang="en-CA" smtClean="0"/>
            </a:fld>
            <a:endParaRPr lang="en-C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en-CA" altLang="en-US"/>
          </a:p>
        </p:txBody>
      </p:sp>
      <p:sp>
        <p:nvSpPr>
          <p:cNvPr id="4" name="Slide Number Placeholder 3"/>
          <p:cNvSpPr>
            <a:spLocks noGrp="1"/>
          </p:cNvSpPr>
          <p:nvPr>
            <p:ph type="sldNum" sz="quarter" idx="5"/>
          </p:nvPr>
        </p:nvSpPr>
        <p:spPr/>
        <p:txBody>
          <a:bodyPr/>
          <a:lstStyle/>
          <a:p>
            <a:pPr>
              <a:defRPr/>
            </a:pPr>
            <a:fld id="{E61FC892-E532-4138-97D4-AF413CED92C3}" type="slidenum">
              <a:rPr lang="en-CA" smtClean="0"/>
            </a:fld>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4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en-CA" altLang="en-US"/>
          </a:p>
        </p:txBody>
      </p:sp>
      <p:sp>
        <p:nvSpPr>
          <p:cNvPr id="4" name="Slide Number Placeholder 3"/>
          <p:cNvSpPr>
            <a:spLocks noGrp="1"/>
          </p:cNvSpPr>
          <p:nvPr>
            <p:ph type="sldNum" sz="quarter" idx="5"/>
          </p:nvPr>
        </p:nvSpPr>
        <p:spPr/>
        <p:txBody>
          <a:bodyPr/>
          <a:lstStyle/>
          <a:p>
            <a:pPr>
              <a:defRPr/>
            </a:pPr>
            <a:fld id="{59C2D3CD-2CC3-4842-8A6F-06600AC0FD27}" type="slidenum">
              <a:rPr lang="en-CA" smtClean="0"/>
            </a:fld>
            <a:endParaRPr lang="en-C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CA" altLang="zh-CN" sz="1200" dirty="0">
                <a:solidFill>
                  <a:schemeClr val="tx1">
                    <a:lumMod val="50000"/>
                    <a:lumOff val="50000"/>
                  </a:schemeClr>
                </a:solidFill>
              </a:rPr>
              <a:t>Reference:  Kleinberg and </a:t>
            </a:r>
            <a:r>
              <a:rPr lang="en-CA" altLang="zh-CN" sz="1200" dirty="0" err="1">
                <a:solidFill>
                  <a:schemeClr val="tx1">
                    <a:lumMod val="50000"/>
                    <a:lumOff val="50000"/>
                  </a:schemeClr>
                </a:solidFill>
              </a:rPr>
              <a:t>Tardos</a:t>
            </a:r>
            <a:endParaRPr lang="en-CA" altLang="zh-CN" sz="1200" dirty="0">
              <a:solidFill>
                <a:schemeClr val="tx1">
                  <a:lumMod val="50000"/>
                  <a:lumOff val="50000"/>
                </a:schemeClr>
              </a:solidFill>
            </a:endParaRPr>
          </a:p>
          <a:p>
            <a:endParaRPr lang="zh-CN" altLang="en-US" dirty="0"/>
          </a:p>
        </p:txBody>
      </p:sp>
      <p:sp>
        <p:nvSpPr>
          <p:cNvPr id="4" name="Slide Number Placeholder 3"/>
          <p:cNvSpPr>
            <a:spLocks noGrp="1"/>
          </p:cNvSpPr>
          <p:nvPr>
            <p:ph type="sldNum" sz="quarter" idx="10"/>
          </p:nvPr>
        </p:nvSpPr>
        <p:spPr/>
        <p:txBody>
          <a:bodyPr/>
          <a:lstStyle/>
          <a:p>
            <a:pPr>
              <a:defRPr/>
            </a:pPr>
            <a:fld id="{1BF7B1FF-DFE5-4B27-8E0E-F1DDF2FB76BC}" type="slidenum">
              <a:rPr lang="en-CA" smtClean="0"/>
            </a:fld>
            <a:endParaRPr lang="en-C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en-CA" altLang="en-US"/>
          </a:p>
        </p:txBody>
      </p:sp>
      <p:sp>
        <p:nvSpPr>
          <p:cNvPr id="4" name="Slide Number Placeholder 3"/>
          <p:cNvSpPr>
            <a:spLocks noGrp="1"/>
          </p:cNvSpPr>
          <p:nvPr>
            <p:ph type="sldNum" sz="quarter" idx="5"/>
          </p:nvPr>
        </p:nvSpPr>
        <p:spPr/>
        <p:txBody>
          <a:bodyPr/>
          <a:lstStyle/>
          <a:p>
            <a:pPr>
              <a:defRPr/>
            </a:pPr>
            <a:fld id="{79AA6B27-6191-47AE-9C76-EB771643F804}" type="slidenum">
              <a:rPr lang="en-CA" smtClean="0"/>
            </a:fld>
            <a:endParaRPr lang="en-C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ln>
        </p:spPr>
      </p:sp>
      <p:sp>
        <p:nvSpPr>
          <p:cNvPr id="38915" name="Notes Placeholder 2"/>
          <p:cNvSpPr>
            <a:spLocks noGrp="1"/>
          </p:cNvSpPr>
          <p:nvPr>
            <p:ph type="body" idx="1"/>
          </p:nvPr>
        </p:nvSpPr>
        <p:spPr bwMode="auto">
          <a:noFill/>
        </p:spPr>
        <p:txBody>
          <a:bodyPr wrap="square" numCol="1" anchor="t" anchorCtr="0" compatLnSpc="1"/>
          <a:lstStyle/>
          <a:p>
            <a:endParaRPr lang="en-CA"/>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fld>
            <a:endParaRPr lang="en-C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BF7B1FF-DFE5-4B27-8E0E-F1DDF2FB76BC}" type="slidenum">
              <a:rPr lang="en-CA" smtClean="0"/>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en-CA" altLang="en-US"/>
          </a:p>
        </p:txBody>
      </p:sp>
      <p:sp>
        <p:nvSpPr>
          <p:cNvPr id="4" name="Slide Number Placeholder 3"/>
          <p:cNvSpPr>
            <a:spLocks noGrp="1"/>
          </p:cNvSpPr>
          <p:nvPr>
            <p:ph type="sldNum" sz="quarter" idx="5"/>
          </p:nvPr>
        </p:nvSpPr>
        <p:spPr/>
        <p:txBody>
          <a:bodyPr/>
          <a:lstStyle/>
          <a:p>
            <a:pPr>
              <a:defRPr/>
            </a:pPr>
            <a:fld id="{D054AAC2-DE2A-46AF-9942-1D86C9FC3CE1}" type="slidenum">
              <a:rPr lang="en-CA" smtClean="0"/>
            </a:fld>
            <a:endParaRPr lang="en-C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BF7B1FF-DFE5-4B27-8E0E-F1DDF2FB76BC}" type="slidenum">
              <a:rPr lang="en-CA" smtClean="0"/>
            </a:fld>
            <a:endParaRPr lang="en-CA"/>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BF7B1FF-DFE5-4B27-8E0E-F1DDF2FB76BC}" type="slidenum">
              <a:rPr lang="en-CA" smtClean="0"/>
            </a:fld>
            <a:endParaRPr lang="en-CA"/>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BF7B1FF-DFE5-4B27-8E0E-F1DDF2FB76BC}" type="slidenum">
              <a:rPr lang="en-CA" smtClean="0"/>
            </a:fld>
            <a:endParaRPr lang="en-CA"/>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BF7B1FF-DFE5-4B27-8E0E-F1DDF2FB76BC}" type="slidenum">
              <a:rPr lang="en-CA" smtClean="0"/>
            </a:fld>
            <a:endParaRPr lang="en-CA"/>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BF7B1FF-DFE5-4B27-8E0E-F1DDF2FB76BC}" type="slidenum">
              <a:rPr lang="en-CA" smtClean="0"/>
            </a:fld>
            <a:endParaRPr lang="en-CA"/>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BF7B1FF-DFE5-4B27-8E0E-F1DDF2FB76BC}" type="slidenum">
              <a:rPr lang="en-CA" smtClean="0"/>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en-CA" altLang="en-US"/>
          </a:p>
        </p:txBody>
      </p:sp>
      <p:sp>
        <p:nvSpPr>
          <p:cNvPr id="4" name="Slide Number Placeholder 3"/>
          <p:cNvSpPr>
            <a:spLocks noGrp="1"/>
          </p:cNvSpPr>
          <p:nvPr>
            <p:ph type="sldNum" sz="quarter" idx="5"/>
          </p:nvPr>
        </p:nvSpPr>
        <p:spPr/>
        <p:txBody>
          <a:bodyPr/>
          <a:lstStyle/>
          <a:p>
            <a:pPr>
              <a:defRPr/>
            </a:pPr>
            <a:fld id="{D054AAC2-DE2A-46AF-9942-1D86C9FC3CE1}" type="slidenum">
              <a:rPr lang="en-CA" smtClean="0"/>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en-CA" altLang="en-US"/>
          </a:p>
        </p:txBody>
      </p:sp>
      <p:sp>
        <p:nvSpPr>
          <p:cNvPr id="4" name="Slide Number Placeholder 3"/>
          <p:cNvSpPr>
            <a:spLocks noGrp="1"/>
          </p:cNvSpPr>
          <p:nvPr>
            <p:ph type="sldNum" sz="quarter" idx="5"/>
          </p:nvPr>
        </p:nvSpPr>
        <p:spPr/>
        <p:txBody>
          <a:bodyPr/>
          <a:lstStyle/>
          <a:p>
            <a:pPr>
              <a:defRPr/>
            </a:pPr>
            <a:fld id="{D054AAC2-DE2A-46AF-9942-1D86C9FC3CE1}" type="slidenum">
              <a:rPr lang="en-CA" smtClean="0"/>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en-CA" altLang="en-US"/>
          </a:p>
        </p:txBody>
      </p:sp>
      <p:sp>
        <p:nvSpPr>
          <p:cNvPr id="4" name="Slide Number Placeholder 3"/>
          <p:cNvSpPr>
            <a:spLocks noGrp="1"/>
          </p:cNvSpPr>
          <p:nvPr>
            <p:ph type="sldNum" sz="quarter" idx="5"/>
          </p:nvPr>
        </p:nvSpPr>
        <p:spPr/>
        <p:txBody>
          <a:bodyPr/>
          <a:lstStyle/>
          <a:p>
            <a:pPr>
              <a:defRPr/>
            </a:pPr>
            <a:fld id="{D054AAC2-DE2A-46AF-9942-1D86C9FC3CE1}" type="slidenum">
              <a:rPr lang="en-CA" smtClean="0"/>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en-CA" altLang="en-US"/>
          </a:p>
        </p:txBody>
      </p:sp>
      <p:sp>
        <p:nvSpPr>
          <p:cNvPr id="4" name="Slide Number Placeholder 3"/>
          <p:cNvSpPr>
            <a:spLocks noGrp="1"/>
          </p:cNvSpPr>
          <p:nvPr>
            <p:ph type="sldNum" sz="quarter" idx="5"/>
          </p:nvPr>
        </p:nvSpPr>
        <p:spPr/>
        <p:txBody>
          <a:bodyPr/>
          <a:lstStyle/>
          <a:p>
            <a:pPr>
              <a:defRPr/>
            </a:pPr>
            <a:fld id="{D054AAC2-DE2A-46AF-9942-1D86C9FC3CE1}" type="slidenum">
              <a:rPr lang="en-CA" smtClean="0"/>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en-CA" altLang="en-US"/>
          </a:p>
        </p:txBody>
      </p:sp>
      <p:sp>
        <p:nvSpPr>
          <p:cNvPr id="4" name="Slide Number Placeholder 3"/>
          <p:cNvSpPr>
            <a:spLocks noGrp="1"/>
          </p:cNvSpPr>
          <p:nvPr>
            <p:ph type="sldNum" sz="quarter" idx="5"/>
          </p:nvPr>
        </p:nvSpPr>
        <p:spPr/>
        <p:txBody>
          <a:bodyPr/>
          <a:lstStyle/>
          <a:p>
            <a:pPr>
              <a:defRPr/>
            </a:pPr>
            <a:fld id="{D054AAC2-DE2A-46AF-9942-1D86C9FC3CE1}" type="slidenum">
              <a:rPr lang="en-CA" smtClean="0"/>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en-CA" altLang="en-US"/>
          </a:p>
        </p:txBody>
      </p:sp>
      <p:sp>
        <p:nvSpPr>
          <p:cNvPr id="4" name="Slide Number Placeholder 3"/>
          <p:cNvSpPr>
            <a:spLocks noGrp="1"/>
          </p:cNvSpPr>
          <p:nvPr>
            <p:ph type="sldNum" sz="quarter" idx="5"/>
          </p:nvPr>
        </p:nvSpPr>
        <p:spPr/>
        <p:txBody>
          <a:bodyPr/>
          <a:lstStyle/>
          <a:p>
            <a:pPr>
              <a:defRPr/>
            </a:pPr>
            <a:fld id="{D054AAC2-DE2A-46AF-9942-1D86C9FC3CE1}" type="slidenum">
              <a:rPr lang="en-CA" smtClean="0"/>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a:t>Click to edit Master title style</a:t>
            </a:r>
            <a:endParaRPr lang="en-CA" dirty="0"/>
          </a:p>
        </p:txBody>
      </p:sp>
      <p:pic>
        <p:nvPicPr>
          <p:cNvPr id="5" name="Picture 2" descr="C:\Users\dwharder\Desktop\cc.png"/>
          <p:cNvPicPr>
            <a:picLocks noChangeAspect="1" noChangeArrowheads="1"/>
          </p:cNvPicPr>
          <p:nvPr userDrawn="1"/>
        </p:nvPicPr>
        <p:blipFill>
          <a:blip r:embed="rId2"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dirty="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CA"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ln>
        </p:spPr>
        <p:txBody>
          <a:bodyPr vert="horz" wrap="square" lIns="91440" tIns="45720" rIns="91440" bIns="45720" numCol="1" anchor="ctr" anchorCtr="0" compatLnSpc="1"/>
          <a:lstStyle/>
          <a:p>
            <a:pPr lvl="0"/>
            <a:r>
              <a:rPr lang="en-US" dirty="0"/>
              <a:t>Click to edit Master title style</a:t>
            </a:r>
            <a:endParaRPr lang="en-CA" dirty="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ln>
        </p:spPr>
        <p:txBody>
          <a:bodyPr vert="horz" wrap="square" lIns="91440" tIns="45720" rIns="91440" bIns="45720" numCol="1" anchor="t" anchorCtr="0" compatLnSpc="1"/>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dt="0"/>
  <p:txStyles>
    <p:titleStyle>
      <a:lvl1pPr algn="ctr" rtl="0" eaLnBrk="0" fontAlgn="base" hangingPunct="0">
        <a:spcBef>
          <a:spcPct val="0"/>
        </a:spcBef>
        <a:spcAft>
          <a:spcPct val="0"/>
        </a:spcAft>
        <a:defRPr sz="2800" kern="1200">
          <a:solidFill>
            <a:schemeClr val="tx1"/>
          </a:solidFill>
          <a:latin typeface="Arial" panose="020B0604020202090204" pitchFamily="34" charset="0"/>
          <a:ea typeface="+mj-ea"/>
          <a:cs typeface="Arial" panose="020B0604020202090204" pitchFamily="34" charset="0"/>
        </a:defRPr>
      </a:lvl1pPr>
      <a:lvl2pPr algn="ctr" rtl="0" eaLnBrk="0" fontAlgn="base" hangingPunct="0">
        <a:spcBef>
          <a:spcPct val="0"/>
        </a:spcBef>
        <a:spcAft>
          <a:spcPct val="0"/>
        </a:spcAft>
        <a:defRPr sz="2800">
          <a:solidFill>
            <a:schemeClr val="tx1"/>
          </a:solidFill>
          <a:latin typeface="Arial" panose="020B0604020202090204" pitchFamily="34" charset="0"/>
          <a:cs typeface="Arial" panose="020B0604020202090204" pitchFamily="34" charset="0"/>
        </a:defRPr>
      </a:lvl2pPr>
      <a:lvl3pPr algn="ctr" rtl="0" eaLnBrk="0" fontAlgn="base" hangingPunct="0">
        <a:spcBef>
          <a:spcPct val="0"/>
        </a:spcBef>
        <a:spcAft>
          <a:spcPct val="0"/>
        </a:spcAft>
        <a:defRPr sz="2800">
          <a:solidFill>
            <a:schemeClr val="tx1"/>
          </a:solidFill>
          <a:latin typeface="Arial" panose="020B0604020202090204" pitchFamily="34" charset="0"/>
          <a:cs typeface="Arial" panose="020B0604020202090204" pitchFamily="34" charset="0"/>
        </a:defRPr>
      </a:lvl3pPr>
      <a:lvl4pPr algn="ctr" rtl="0" eaLnBrk="0" fontAlgn="base" hangingPunct="0">
        <a:spcBef>
          <a:spcPct val="0"/>
        </a:spcBef>
        <a:spcAft>
          <a:spcPct val="0"/>
        </a:spcAft>
        <a:defRPr sz="2800">
          <a:solidFill>
            <a:schemeClr val="tx1"/>
          </a:solidFill>
          <a:latin typeface="Arial" panose="020B0604020202090204" pitchFamily="34" charset="0"/>
          <a:cs typeface="Arial" panose="020B0604020202090204" pitchFamily="34" charset="0"/>
        </a:defRPr>
      </a:lvl4pPr>
      <a:lvl5pPr algn="ctr" rtl="0" eaLnBrk="0" fontAlgn="base" hangingPunct="0">
        <a:spcBef>
          <a:spcPct val="0"/>
        </a:spcBef>
        <a:spcAft>
          <a:spcPct val="0"/>
        </a:spcAft>
        <a:defRPr sz="2800">
          <a:solidFill>
            <a:schemeClr val="tx1"/>
          </a:solidFill>
          <a:latin typeface="Arial" panose="020B0604020202090204" pitchFamily="34" charset="0"/>
          <a:cs typeface="Arial" panose="020B0604020202090204"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90204" pitchFamily="34" charset="0"/>
        <a:buChar char="•"/>
        <a:defRPr sz="2000" kern="1200">
          <a:solidFill>
            <a:schemeClr val="tx1"/>
          </a:solidFill>
          <a:latin typeface="Arial" panose="020B0604020202090204" pitchFamily="34" charset="0"/>
          <a:ea typeface="+mn-ea"/>
          <a:cs typeface="Arial" panose="020B0604020202090204" pitchFamily="34" charset="0"/>
        </a:defRPr>
      </a:lvl1pPr>
      <a:lvl2pPr marL="742950" indent="-285750" algn="l" rtl="0" eaLnBrk="0" fontAlgn="base" hangingPunct="0">
        <a:spcBef>
          <a:spcPct val="20000"/>
        </a:spcBef>
        <a:spcAft>
          <a:spcPct val="0"/>
        </a:spcAft>
        <a:buFont typeface="Arial" panose="020B0604020202090204" pitchFamily="34" charset="0"/>
        <a:buChar char="–"/>
        <a:defRPr kern="1200">
          <a:solidFill>
            <a:schemeClr val="tx1"/>
          </a:solidFill>
          <a:latin typeface="Arial" panose="020B0604020202090204" pitchFamily="34" charset="0"/>
          <a:ea typeface="+mn-ea"/>
          <a:cs typeface="Arial" panose="020B0604020202090204" pitchFamily="34" charset="0"/>
        </a:defRPr>
      </a:lvl2pPr>
      <a:lvl3pPr marL="1143000" indent="-228600" algn="l" rtl="0" eaLnBrk="0" fontAlgn="base" hangingPunct="0">
        <a:spcBef>
          <a:spcPct val="20000"/>
        </a:spcBef>
        <a:spcAft>
          <a:spcPct val="0"/>
        </a:spcAft>
        <a:buFont typeface="Arial" panose="020B0604020202090204" pitchFamily="34" charset="0"/>
        <a:buChar char="•"/>
        <a:defRPr sz="1600" kern="1200">
          <a:solidFill>
            <a:schemeClr val="tx1"/>
          </a:solidFill>
          <a:latin typeface="Arial" panose="020B0604020202090204" pitchFamily="34" charset="0"/>
          <a:ea typeface="+mn-ea"/>
          <a:cs typeface="Arial" panose="020B0604020202090204" pitchFamily="34" charset="0"/>
        </a:defRPr>
      </a:lvl3pPr>
      <a:lvl4pPr marL="1600200" indent="-228600" algn="l" rtl="0" eaLnBrk="0" fontAlgn="base" hangingPunct="0">
        <a:spcBef>
          <a:spcPct val="20000"/>
        </a:spcBef>
        <a:spcAft>
          <a:spcPct val="0"/>
        </a:spcAft>
        <a:buFont typeface="Arial" panose="020B0604020202090204" pitchFamily="34" charset="0"/>
        <a:buChar char="–"/>
        <a:defRPr sz="1400" kern="1200">
          <a:solidFill>
            <a:schemeClr val="tx1"/>
          </a:solidFill>
          <a:latin typeface="Arial" panose="020B0604020202090204" pitchFamily="34" charset="0"/>
          <a:ea typeface="+mn-ea"/>
          <a:cs typeface="Arial" panose="020B0604020202090204" pitchFamily="34" charset="0"/>
        </a:defRPr>
      </a:lvl4pPr>
      <a:lvl5pPr marL="2057400" indent="-228600" algn="l" rtl="0" eaLnBrk="0" fontAlgn="base" hangingPunct="0">
        <a:spcBef>
          <a:spcPct val="20000"/>
        </a:spcBef>
        <a:spcAft>
          <a:spcPct val="0"/>
        </a:spcAft>
        <a:buFont typeface="Arial" panose="020B0604020202090204" pitchFamily="34" charset="0"/>
        <a:buChar char="»"/>
        <a:defRPr sz="1400" kern="1200">
          <a:solidFill>
            <a:schemeClr val="tx1"/>
          </a:solidFill>
          <a:latin typeface="Arial" panose="020B0604020202090204" pitchFamily="34" charset="0"/>
          <a:ea typeface="+mn-ea"/>
          <a:cs typeface="Arial" panose="020B0604020202090204" pitchFamily="34" charset="0"/>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xml"/><Relationship Id="rId1" Type="http://schemas.openxmlformats.org/officeDocument/2006/relationships/image" Target="../media/image54.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6.png"/><Relationship Id="rId1" Type="http://schemas.openxmlformats.org/officeDocument/2006/relationships/image" Target="../media/image5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1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0.png"/><Relationship Id="rId1" Type="http://schemas.openxmlformats.org/officeDocument/2006/relationships/image" Target="../media/image56.png"/></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65.emf"/><Relationship Id="rId1" Type="http://schemas.openxmlformats.org/officeDocument/2006/relationships/oleObject" Target="../embeddings/oleObject1.bin"/></Relationships>
</file>

<file path=ppt/slides/_rels/slide147.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66.emf"/><Relationship Id="rId1" Type="http://schemas.openxmlformats.org/officeDocument/2006/relationships/oleObject" Target="../embeddings/oleObject2.bin"/></Relationships>
</file>

<file path=ppt/slides/_rels/slide148.xml.rels><?xml version="1.0" encoding="UTF-8" standalone="yes"?>
<Relationships xmlns="http://schemas.openxmlformats.org/package/2006/relationships"><Relationship Id="rId7" Type="http://schemas.openxmlformats.org/officeDocument/2006/relationships/notesSlide" Target="../notesSlides/notesSlide34.xml"/><Relationship Id="rId6"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67.png"/></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ctrTitle"/>
          </p:nvPr>
        </p:nvSpPr>
        <p:spPr>
          <a:xfrm>
            <a:off x="685800" y="2286000"/>
            <a:ext cx="7772400" cy="1143000"/>
          </a:xfrm>
        </p:spPr>
        <p:txBody>
          <a:bodyPr anchor="ctr">
            <a:normAutofit fontScale="90000"/>
          </a:bodyPr>
          <a:lstStyle/>
          <a:p>
            <a:pPr fontAlgn="auto">
              <a:spcBef>
                <a:spcPts val="0"/>
              </a:spcBef>
              <a:spcAft>
                <a:spcPts val="0"/>
              </a:spcAft>
              <a:defRPr/>
            </a:pPr>
            <a:r>
              <a:rPr lang="en-US" altLang="zh-CN" sz="4400" dirty="0"/>
              <a:t>CS101</a:t>
            </a:r>
            <a:r>
              <a:rPr lang="zh-CN" altLang="en-US" sz="4400" dirty="0"/>
              <a:t>  </a:t>
            </a:r>
            <a:r>
              <a:rPr lang="en-US" altLang="zh-CN" sz="4400" dirty="0"/>
              <a:t>Algorithms and Data</a:t>
            </a:r>
            <a:r>
              <a:rPr lang="zh-CN" altLang="en-US" sz="4400" dirty="0"/>
              <a:t> </a:t>
            </a:r>
            <a:r>
              <a:rPr lang="en-US" altLang="zh-CN" sz="4400" dirty="0"/>
              <a:t>Structures</a:t>
            </a:r>
            <a:endParaRPr lang="en-US" altLang="zh-CN" sz="4400" dirty="0"/>
          </a:p>
        </p:txBody>
      </p:sp>
      <p:sp>
        <p:nvSpPr>
          <p:cNvPr id="7" name="Subtitle 1"/>
          <p:cNvSpPr txBox="1"/>
          <p:nvPr/>
        </p:nvSpPr>
        <p:spPr>
          <a:xfrm>
            <a:off x="1143000" y="3602038"/>
            <a:ext cx="6858000" cy="1655762"/>
          </a:xfrm>
          <a:prstGeom prst="rect">
            <a:avLst/>
          </a:prstGeom>
        </p:spPr>
        <p:txBody>
          <a:bodyPr/>
          <a:lstStyle>
            <a:lvl1pPr marL="342900" indent="-342900" algn="l" rtl="0" eaLnBrk="0" fontAlgn="base" hangingPunct="0">
              <a:spcBef>
                <a:spcPct val="20000"/>
              </a:spcBef>
              <a:spcAft>
                <a:spcPct val="0"/>
              </a:spcAft>
              <a:buFont typeface="Arial" panose="020B0604020202090204" pitchFamily="34" charset="0"/>
              <a:buChar char="•"/>
              <a:defRPr sz="2000" kern="1200">
                <a:solidFill>
                  <a:schemeClr val="tx1"/>
                </a:solidFill>
                <a:latin typeface="Arial" panose="020B0604020202090204" pitchFamily="34" charset="0"/>
                <a:ea typeface="+mn-ea"/>
                <a:cs typeface="Arial" panose="020B0604020202090204" pitchFamily="34" charset="0"/>
              </a:defRPr>
            </a:lvl1pPr>
            <a:lvl2pPr marL="742950" indent="-285750" algn="l" rtl="0" eaLnBrk="0" fontAlgn="base" hangingPunct="0">
              <a:spcBef>
                <a:spcPct val="20000"/>
              </a:spcBef>
              <a:spcAft>
                <a:spcPct val="0"/>
              </a:spcAft>
              <a:buFont typeface="Arial" panose="020B0604020202090204" pitchFamily="34" charset="0"/>
              <a:buChar char="–"/>
              <a:defRPr kern="1200">
                <a:solidFill>
                  <a:schemeClr val="tx1"/>
                </a:solidFill>
                <a:latin typeface="Arial" panose="020B0604020202090204" pitchFamily="34" charset="0"/>
                <a:ea typeface="+mn-ea"/>
                <a:cs typeface="Arial" panose="020B0604020202090204" pitchFamily="34" charset="0"/>
              </a:defRPr>
            </a:lvl2pPr>
            <a:lvl3pPr marL="1143000" indent="-228600" algn="l" rtl="0" eaLnBrk="0" fontAlgn="base" hangingPunct="0">
              <a:spcBef>
                <a:spcPct val="20000"/>
              </a:spcBef>
              <a:spcAft>
                <a:spcPct val="0"/>
              </a:spcAft>
              <a:buFont typeface="Arial" panose="020B0604020202090204" pitchFamily="34" charset="0"/>
              <a:buChar char="•"/>
              <a:defRPr sz="1600" kern="1200">
                <a:solidFill>
                  <a:schemeClr val="tx1"/>
                </a:solidFill>
                <a:latin typeface="Arial" panose="020B0604020202090204" pitchFamily="34" charset="0"/>
                <a:ea typeface="+mn-ea"/>
                <a:cs typeface="Arial" panose="020B0604020202090204" pitchFamily="34" charset="0"/>
              </a:defRPr>
            </a:lvl3pPr>
            <a:lvl4pPr marL="1600200" indent="-228600" algn="l" rtl="0" eaLnBrk="0" fontAlgn="base" hangingPunct="0">
              <a:spcBef>
                <a:spcPct val="20000"/>
              </a:spcBef>
              <a:spcAft>
                <a:spcPct val="0"/>
              </a:spcAft>
              <a:buFont typeface="Arial" panose="020B0604020202090204" pitchFamily="34" charset="0"/>
              <a:buChar char="–"/>
              <a:defRPr sz="1400" kern="1200">
                <a:solidFill>
                  <a:schemeClr val="tx1"/>
                </a:solidFill>
                <a:latin typeface="Arial" panose="020B0604020202090204" pitchFamily="34" charset="0"/>
                <a:ea typeface="+mn-ea"/>
                <a:cs typeface="Arial" panose="020B0604020202090204" pitchFamily="34" charset="0"/>
              </a:defRPr>
            </a:lvl4pPr>
            <a:lvl5pPr marL="2057400" indent="-228600" algn="l" rtl="0" eaLnBrk="0" fontAlgn="base" hangingPunct="0">
              <a:spcBef>
                <a:spcPct val="20000"/>
              </a:spcBef>
              <a:spcAft>
                <a:spcPct val="0"/>
              </a:spcAft>
              <a:buFont typeface="Arial" panose="020B0604020202090204" pitchFamily="34" charset="0"/>
              <a:buChar char="»"/>
              <a:defRPr sz="1400" kern="1200">
                <a:solidFill>
                  <a:schemeClr val="tx1"/>
                </a:solidFill>
                <a:latin typeface="Arial" panose="020B0604020202090204" pitchFamily="34" charset="0"/>
                <a:ea typeface="+mn-ea"/>
                <a:cs typeface="Arial" panose="020B0604020202090204" pitchFamily="34" charset="0"/>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indent="0" algn="ctr" eaLnBrk="1" hangingPunct="1">
              <a:buFont typeface="Arial" panose="020B0604020202090204" pitchFamily="34" charset="0"/>
              <a:buNone/>
            </a:pPr>
            <a:endParaRPr lang="zh-CN" altLang="en-US" dirty="0">
              <a:solidFill>
                <a:prstClr val="black"/>
              </a:solidFill>
            </a:endParaRPr>
          </a:p>
        </p:txBody>
      </p:sp>
      <p:sp>
        <p:nvSpPr>
          <p:cNvPr id="4" name="Subtitle 1"/>
          <p:cNvSpPr txBox="1"/>
          <p:nvPr/>
        </p:nvSpPr>
        <p:spPr>
          <a:xfrm>
            <a:off x="1295400" y="3754438"/>
            <a:ext cx="6858000" cy="1655762"/>
          </a:xfrm>
          <a:prstGeom prst="rect">
            <a:avLst/>
          </a:prstGeom>
        </p:spPr>
        <p:txBody>
          <a:bodyPr/>
          <a:lstStyle>
            <a:lvl1pPr marL="342900" indent="-342900" algn="l" rtl="0" eaLnBrk="0" fontAlgn="base" hangingPunct="0">
              <a:spcBef>
                <a:spcPct val="20000"/>
              </a:spcBef>
              <a:spcAft>
                <a:spcPct val="0"/>
              </a:spcAft>
              <a:buFont typeface="Arial" panose="020B0604020202090204" pitchFamily="34" charset="0"/>
              <a:buChar char="•"/>
              <a:defRPr sz="2000" kern="1200">
                <a:solidFill>
                  <a:schemeClr val="tx1"/>
                </a:solidFill>
                <a:latin typeface="Arial" panose="020B0604020202090204" pitchFamily="34" charset="0"/>
                <a:ea typeface="+mn-ea"/>
                <a:cs typeface="Arial" panose="020B0604020202090204" pitchFamily="34" charset="0"/>
              </a:defRPr>
            </a:lvl1pPr>
            <a:lvl2pPr marL="742950" indent="-285750" algn="l" rtl="0" eaLnBrk="0" fontAlgn="base" hangingPunct="0">
              <a:spcBef>
                <a:spcPct val="20000"/>
              </a:spcBef>
              <a:spcAft>
                <a:spcPct val="0"/>
              </a:spcAft>
              <a:buFont typeface="Arial" panose="020B0604020202090204" pitchFamily="34" charset="0"/>
              <a:buChar char="–"/>
              <a:defRPr kern="1200">
                <a:solidFill>
                  <a:schemeClr val="tx1"/>
                </a:solidFill>
                <a:latin typeface="Arial" panose="020B0604020202090204" pitchFamily="34" charset="0"/>
                <a:ea typeface="+mn-ea"/>
                <a:cs typeface="Arial" panose="020B0604020202090204" pitchFamily="34" charset="0"/>
              </a:defRPr>
            </a:lvl2pPr>
            <a:lvl3pPr marL="1143000" indent="-228600" algn="l" rtl="0" eaLnBrk="0" fontAlgn="base" hangingPunct="0">
              <a:spcBef>
                <a:spcPct val="20000"/>
              </a:spcBef>
              <a:spcAft>
                <a:spcPct val="0"/>
              </a:spcAft>
              <a:buFont typeface="Arial" panose="020B0604020202090204" pitchFamily="34" charset="0"/>
              <a:buChar char="•"/>
              <a:defRPr sz="1600" kern="1200">
                <a:solidFill>
                  <a:schemeClr val="tx1"/>
                </a:solidFill>
                <a:latin typeface="Arial" panose="020B0604020202090204" pitchFamily="34" charset="0"/>
                <a:ea typeface="+mn-ea"/>
                <a:cs typeface="Arial" panose="020B0604020202090204" pitchFamily="34" charset="0"/>
              </a:defRPr>
            </a:lvl3pPr>
            <a:lvl4pPr marL="1600200" indent="-228600" algn="l" rtl="0" eaLnBrk="0" fontAlgn="base" hangingPunct="0">
              <a:spcBef>
                <a:spcPct val="20000"/>
              </a:spcBef>
              <a:spcAft>
                <a:spcPct val="0"/>
              </a:spcAft>
              <a:buFont typeface="Arial" panose="020B0604020202090204" pitchFamily="34" charset="0"/>
              <a:buChar char="–"/>
              <a:defRPr sz="1400" kern="1200">
                <a:solidFill>
                  <a:schemeClr val="tx1"/>
                </a:solidFill>
                <a:latin typeface="Arial" panose="020B0604020202090204" pitchFamily="34" charset="0"/>
                <a:ea typeface="+mn-ea"/>
                <a:cs typeface="Arial" panose="020B0604020202090204" pitchFamily="34" charset="0"/>
              </a:defRPr>
            </a:lvl4pPr>
            <a:lvl5pPr marL="2057400" indent="-228600" algn="l" rtl="0" eaLnBrk="0" fontAlgn="base" hangingPunct="0">
              <a:spcBef>
                <a:spcPct val="20000"/>
              </a:spcBef>
              <a:spcAft>
                <a:spcPct val="0"/>
              </a:spcAft>
              <a:buFont typeface="Arial" panose="020B0604020202090204" pitchFamily="34" charset="0"/>
              <a:buChar char="»"/>
              <a:defRPr sz="1400" kern="1200">
                <a:solidFill>
                  <a:schemeClr val="tx1"/>
                </a:solidFill>
                <a:latin typeface="Arial" panose="020B0604020202090204" pitchFamily="34" charset="0"/>
                <a:ea typeface="+mn-ea"/>
                <a:cs typeface="Arial" panose="020B0604020202090204" pitchFamily="34" charset="0"/>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indent="0" algn="ctr" eaLnBrk="1" hangingPunct="1">
              <a:buNone/>
            </a:pPr>
            <a:r>
              <a:rPr lang="en-US" altLang="zh-CN" dirty="0"/>
              <a:t>Graph traversal</a:t>
            </a:r>
            <a:endParaRPr lang="en-US" altLang="zh-CN" dirty="0">
              <a:solidFill>
                <a:prstClr val="black"/>
              </a:solidFill>
            </a:endParaRPr>
          </a:p>
          <a:p>
            <a:pPr marL="0" indent="0" algn="ctr" eaLnBrk="1" hangingPunct="1">
              <a:buFont typeface="Arial" panose="020B0604020202090204" pitchFamily="34" charset="0"/>
              <a:buNone/>
            </a:pPr>
            <a:r>
              <a:rPr lang="en-US" altLang="zh-CN" dirty="0">
                <a:solidFill>
                  <a:prstClr val="black"/>
                </a:solidFill>
              </a:rPr>
              <a:t>Textbook </a:t>
            </a:r>
            <a:r>
              <a:rPr lang="en-US" altLang="zh-CN" dirty="0" err="1">
                <a:solidFill>
                  <a:prstClr val="black"/>
                </a:solidFill>
              </a:rPr>
              <a:t>Ch</a:t>
            </a:r>
            <a:r>
              <a:rPr lang="en-US" altLang="zh-CN" dirty="0">
                <a:solidFill>
                  <a:prstClr val="black"/>
                </a:solidFill>
              </a:rPr>
              <a:t> 22.2/3/5</a:t>
            </a:r>
            <a:endParaRPr lang="en-US" altLang="zh-CN" dirty="0">
              <a:solidFill>
                <a:prstClr val="black"/>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1075" name="Picture 19" descr="C:\Users\dwharder\Desktop\a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70448" y="2708920"/>
            <a:ext cx="4486283" cy="24218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a:t>Example</a:t>
            </a:r>
            <a:endParaRPr lang="en-CA" dirty="0"/>
          </a:p>
        </p:txBody>
      </p:sp>
      <p:sp>
        <p:nvSpPr>
          <p:cNvPr id="3" name="Content Placeholder 2"/>
          <p:cNvSpPr>
            <a:spLocks noGrp="1"/>
          </p:cNvSpPr>
          <p:nvPr>
            <p:ph idx="1"/>
          </p:nvPr>
        </p:nvSpPr>
        <p:spPr/>
        <p:txBody>
          <a:bodyPr/>
          <a:lstStyle/>
          <a:p>
            <a:pPr marL="357505" indent="-357505">
              <a:buNone/>
            </a:pPr>
            <a:r>
              <a:rPr lang="en-CA" dirty="0"/>
              <a:t>	Performing a breadth-first traversal</a:t>
            </a:r>
            <a:endParaRPr lang="en-CA" dirty="0"/>
          </a:p>
          <a:p>
            <a:pPr lvl="1"/>
            <a:r>
              <a:rPr lang="en-CA" dirty="0"/>
              <a:t>Pop A and push B, C and E</a:t>
            </a:r>
            <a:endParaRPr lang="en-CA" dirty="0"/>
          </a:p>
          <a:p>
            <a:pPr marL="457200" lvl="1" indent="0">
              <a:buNone/>
            </a:pPr>
            <a:r>
              <a:rPr lang="en-CA" dirty="0"/>
              <a:t>			A</a:t>
            </a:r>
            <a:endParaRPr lang="en-CA" dirty="0"/>
          </a:p>
        </p:txBody>
      </p:sp>
      <p:graphicFrame>
        <p:nvGraphicFramePr>
          <p:cNvPr id="5" name="Table 4"/>
          <p:cNvGraphicFramePr>
            <a:graphicFrameLocks noGrp="1"/>
          </p:cNvGraphicFramePr>
          <p:nvPr/>
        </p:nvGraphicFramePr>
        <p:xfrm>
          <a:off x="1907704" y="5373216"/>
          <a:ext cx="3024336" cy="370840"/>
        </p:xfrm>
        <a:graphic>
          <a:graphicData uri="http://schemas.openxmlformats.org/drawingml/2006/table">
            <a:tbl>
              <a:tblPr firstRow="1" bandRow="1">
                <a:tableStyleId>{2D5ABB26-0587-4C30-8999-92F81FD0307C}</a:tableStyleId>
              </a:tblPr>
              <a:tblGrid>
                <a:gridCol w="504056"/>
                <a:gridCol w="504056"/>
                <a:gridCol w="504056"/>
                <a:gridCol w="504056"/>
                <a:gridCol w="504056"/>
                <a:gridCol w="504056"/>
              </a:tblGrid>
              <a:tr h="370840">
                <a:tc>
                  <a:txBody>
                    <a:bodyPr/>
                    <a:lstStyle/>
                    <a:p>
                      <a:pPr algn="ctr"/>
                      <a:r>
                        <a:rPr lang="en-CA" dirty="0"/>
                        <a:t>B</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a:t>C</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a:t>E</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CA" altLang="en-US">
                <a:latin typeface="Arial" panose="020B0604020202090204" pitchFamily="34" charset="0"/>
                <a:cs typeface="Arial" panose="020B0604020202090204" pitchFamily="34" charset="0"/>
              </a:rPr>
              <a:t>Bipartite Graphs</a:t>
            </a:r>
            <a:endParaRPr lang="en-CA" altLang="en-US">
              <a:latin typeface="Arial" panose="020B0604020202090204" pitchFamily="34" charset="0"/>
              <a:cs typeface="Arial" panose="020B0604020202090204" pitchFamily="34" charset="0"/>
            </a:endParaRPr>
          </a:p>
        </p:txBody>
      </p:sp>
      <p:sp>
        <p:nvSpPr>
          <p:cNvPr id="57347" name="Content Placeholder 2"/>
          <p:cNvSpPr>
            <a:spLocks noGrp="1"/>
          </p:cNvSpPr>
          <p:nvPr>
            <p:ph idx="1"/>
          </p:nvPr>
        </p:nvSpPr>
        <p:spPr/>
        <p:txBody>
          <a:bodyPr/>
          <a:lstStyle/>
          <a:p>
            <a:pPr>
              <a:buFont typeface="Arial" panose="020B0604020202090204" pitchFamily="34" charset="0"/>
              <a:buNone/>
            </a:pPr>
            <a:r>
              <a:rPr lang="en-CA" altLang="en-US">
                <a:latin typeface="Arial" panose="020B0604020202090204" pitchFamily="34" charset="0"/>
                <a:cs typeface="Arial" panose="020B0604020202090204" pitchFamily="34" charset="0"/>
              </a:rPr>
              <a:t>	Is this graph bipartite?</a:t>
            </a:r>
            <a:endParaRPr lang="en-CA" altLang="en-US">
              <a:latin typeface="Arial" panose="020B0604020202090204" pitchFamily="34" charset="0"/>
              <a:cs typeface="Arial" panose="020B0604020202090204" pitchFamily="34" charset="0"/>
            </a:endParaRPr>
          </a:p>
          <a:p>
            <a:pPr>
              <a:buFont typeface="Arial" panose="020B0604020202090204" pitchFamily="34" charset="0"/>
              <a:buNone/>
            </a:pPr>
            <a:endParaRPr lang="en-CA" altLang="en-US">
              <a:latin typeface="Arial" panose="020B0604020202090204" pitchFamily="34" charset="0"/>
              <a:cs typeface="Arial" panose="020B0604020202090204" pitchFamily="34" charset="0"/>
            </a:endParaRPr>
          </a:p>
        </p:txBody>
      </p:sp>
      <p:pic>
        <p:nvPicPr>
          <p:cNvPr id="57348" name="Picture 4" descr="C:\Users\dwharder\Desktop\z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62350" y="2382838"/>
            <a:ext cx="2017713"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CA" altLang="en-US">
                <a:latin typeface="Arial" panose="020B0604020202090204" pitchFamily="34" charset="0"/>
                <a:cs typeface="Arial" panose="020B0604020202090204" pitchFamily="34" charset="0"/>
              </a:rPr>
              <a:t>Bipartite Graphs</a:t>
            </a:r>
            <a:endParaRPr lang="en-CA" altLang="en-US">
              <a:latin typeface="Arial" panose="020B0604020202090204" pitchFamily="34" charset="0"/>
              <a:cs typeface="Arial" panose="020B0604020202090204" pitchFamily="34" charset="0"/>
            </a:endParaRPr>
          </a:p>
        </p:txBody>
      </p:sp>
      <p:sp>
        <p:nvSpPr>
          <p:cNvPr id="58371" name="Content Placeholder 2"/>
          <p:cNvSpPr>
            <a:spLocks noGrp="1"/>
          </p:cNvSpPr>
          <p:nvPr>
            <p:ph idx="1"/>
          </p:nvPr>
        </p:nvSpPr>
        <p:spPr/>
        <p:txBody>
          <a:bodyPr/>
          <a:lstStyle/>
          <a:p>
            <a:pPr>
              <a:buFont typeface="Arial" panose="020B0604020202090204" pitchFamily="34" charset="0"/>
              <a:buNone/>
            </a:pPr>
            <a:r>
              <a:rPr lang="en-CA" altLang="en-US" dirty="0">
                <a:latin typeface="Arial" panose="020B0604020202090204" pitchFamily="34" charset="0"/>
                <a:cs typeface="Arial" panose="020B0604020202090204" pitchFamily="34" charset="0"/>
              </a:rPr>
              <a:t>	In this case, it is not a bipartite graph</a:t>
            </a:r>
            <a:endParaRPr lang="en-CA" altLang="en-US" dirty="0">
              <a:latin typeface="Arial" panose="020B0604020202090204" pitchFamily="34" charset="0"/>
              <a:cs typeface="Arial" panose="020B0604020202090204" pitchFamily="34" charset="0"/>
            </a:endParaRPr>
          </a:p>
          <a:p>
            <a:pPr>
              <a:buFont typeface="Arial" panose="020B0604020202090204" pitchFamily="34" charset="0"/>
              <a:buNone/>
            </a:pPr>
            <a:endParaRPr lang="en-CA" altLang="en-US" dirty="0">
              <a:latin typeface="Arial" panose="020B0604020202090204" pitchFamily="34" charset="0"/>
              <a:cs typeface="Arial" panose="020B0604020202090204" pitchFamily="34" charset="0"/>
            </a:endParaRPr>
          </a:p>
          <a:p>
            <a:pPr>
              <a:buFont typeface="Arial" panose="020B0604020202090204" pitchFamily="34" charset="0"/>
              <a:buNone/>
            </a:pPr>
            <a:endParaRPr lang="en-CA" altLang="en-US" dirty="0">
              <a:latin typeface="Arial" panose="020B0604020202090204" pitchFamily="34" charset="0"/>
              <a:cs typeface="Arial" panose="020B0604020202090204" pitchFamily="34" charset="0"/>
            </a:endParaRPr>
          </a:p>
          <a:p>
            <a:pPr>
              <a:buFont typeface="Arial" panose="020B0604020202090204" pitchFamily="34" charset="0"/>
              <a:buNone/>
            </a:pPr>
            <a:endParaRPr lang="en-CA" altLang="en-US" dirty="0">
              <a:latin typeface="Arial" panose="020B0604020202090204" pitchFamily="34" charset="0"/>
              <a:cs typeface="Arial" panose="020B0604020202090204" pitchFamily="34" charset="0"/>
            </a:endParaRPr>
          </a:p>
          <a:p>
            <a:pPr>
              <a:buFont typeface="Arial" panose="020B0604020202090204" pitchFamily="34" charset="0"/>
              <a:buNone/>
            </a:pPr>
            <a:endParaRPr lang="en-CA" altLang="en-US" dirty="0">
              <a:latin typeface="Arial" panose="020B0604020202090204" pitchFamily="34" charset="0"/>
              <a:cs typeface="Arial" panose="020B0604020202090204" pitchFamily="34" charset="0"/>
            </a:endParaRPr>
          </a:p>
          <a:p>
            <a:pPr>
              <a:buFont typeface="Arial" panose="020B0604020202090204" pitchFamily="34" charset="0"/>
              <a:buNone/>
            </a:pPr>
            <a:endParaRPr lang="en-CA" altLang="en-US" dirty="0">
              <a:latin typeface="Arial" panose="020B0604020202090204" pitchFamily="34" charset="0"/>
              <a:cs typeface="Arial" panose="020B0604020202090204" pitchFamily="34" charset="0"/>
            </a:endParaRPr>
          </a:p>
          <a:p>
            <a:pPr>
              <a:buFont typeface="Arial" panose="020B0604020202090204" pitchFamily="34" charset="0"/>
              <a:buNone/>
            </a:pPr>
            <a:endParaRPr lang="en-CA" altLang="en-US" dirty="0">
              <a:latin typeface="Arial" panose="020B0604020202090204" pitchFamily="34" charset="0"/>
              <a:cs typeface="Arial" panose="020B0604020202090204" pitchFamily="34" charset="0"/>
            </a:endParaRPr>
          </a:p>
          <a:p>
            <a:pPr>
              <a:buFont typeface="Arial" panose="020B0604020202090204" pitchFamily="34" charset="0"/>
              <a:buNone/>
            </a:pPr>
            <a:endParaRPr lang="en-CA" altLang="en-US" dirty="0">
              <a:latin typeface="Arial" panose="020B0604020202090204" pitchFamily="34" charset="0"/>
              <a:cs typeface="Arial" panose="020B0604020202090204" pitchFamily="34" charset="0"/>
            </a:endParaRPr>
          </a:p>
          <a:p>
            <a:pPr>
              <a:buFont typeface="Arial" panose="020B0604020202090204" pitchFamily="34" charset="0"/>
              <a:buNone/>
            </a:pPr>
            <a:endParaRPr lang="en-CA" altLang="en-US" dirty="0">
              <a:latin typeface="Arial" panose="020B0604020202090204" pitchFamily="34" charset="0"/>
              <a:cs typeface="Arial" panose="020B0604020202090204" pitchFamily="34" charset="0"/>
            </a:endParaRPr>
          </a:p>
          <a:p>
            <a:pPr>
              <a:buFont typeface="Arial" panose="020B0604020202090204" pitchFamily="34" charset="0"/>
              <a:buNone/>
            </a:pPr>
            <a:r>
              <a:rPr lang="en-CA" altLang="en-US" dirty="0">
                <a:latin typeface="Arial" panose="020B0604020202090204" pitchFamily="34" charset="0"/>
                <a:cs typeface="Arial" panose="020B0604020202090204" pitchFamily="34" charset="0"/>
              </a:rPr>
              <a:t>	How can we determine if a graph is bipartite?</a:t>
            </a:r>
            <a:endParaRPr lang="en-CA" altLang="en-US" dirty="0">
              <a:latin typeface="Arial" panose="020B0604020202090204" pitchFamily="34" charset="0"/>
              <a:cs typeface="Arial" panose="020B0604020202090204" pitchFamily="34" charset="0"/>
            </a:endParaRPr>
          </a:p>
          <a:p>
            <a:pPr>
              <a:buFont typeface="Arial" panose="020B0604020202090204" pitchFamily="34" charset="0"/>
              <a:buNone/>
            </a:pPr>
            <a:endParaRPr lang="en-CA" altLang="en-US" dirty="0">
              <a:latin typeface="Arial" panose="020B0604020202090204" pitchFamily="34" charset="0"/>
              <a:cs typeface="Arial" panose="020B0604020202090204" pitchFamily="34" charset="0"/>
            </a:endParaRPr>
          </a:p>
        </p:txBody>
      </p:sp>
      <p:pic>
        <p:nvPicPr>
          <p:cNvPr id="58372" name="Picture 4" descr="C:\Users\dwharder\Desktop\z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62350" y="2382838"/>
            <a:ext cx="2017713"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37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CA" altLang="en-US">
                <a:latin typeface="Arial" panose="020B0604020202090204" pitchFamily="34" charset="0"/>
                <a:cs typeface="Arial" panose="020B0604020202090204" pitchFamily="34" charset="0"/>
              </a:rPr>
              <a:t>Bipartite Graphs</a:t>
            </a:r>
            <a:endParaRPr lang="en-CA" altLang="en-US">
              <a:latin typeface="Arial" panose="020B0604020202090204" pitchFamily="34" charset="0"/>
              <a:cs typeface="Arial" panose="020B0604020202090204" pitchFamily="34" charset="0"/>
            </a:endParaRPr>
          </a:p>
        </p:txBody>
      </p:sp>
      <p:sp>
        <p:nvSpPr>
          <p:cNvPr id="59395" name="Content Placeholder 2"/>
          <p:cNvSpPr>
            <a:spLocks noGrp="1"/>
          </p:cNvSpPr>
          <p:nvPr>
            <p:ph idx="1"/>
          </p:nvPr>
        </p:nvSpPr>
        <p:spPr/>
        <p:txBody>
          <a:bodyPr/>
          <a:lstStyle/>
          <a:p>
            <a:pPr>
              <a:buFont typeface="Arial" panose="020B0604020202090204" pitchFamily="34" charset="0"/>
              <a:buNone/>
            </a:pPr>
            <a:r>
              <a:rPr lang="en-CA" altLang="en-US" dirty="0">
                <a:latin typeface="Arial" panose="020B0604020202090204" pitchFamily="34" charset="0"/>
                <a:cs typeface="Arial" panose="020B0604020202090204" pitchFamily="34" charset="0"/>
              </a:rPr>
              <a:t>	Use a breadth-first traversal for a connected graph:</a:t>
            </a:r>
            <a:endParaRPr lang="en-CA" altLang="en-US" dirty="0">
              <a:latin typeface="Arial" panose="020B0604020202090204" pitchFamily="34" charset="0"/>
              <a:cs typeface="Arial" panose="020B0604020202090204" pitchFamily="34" charset="0"/>
            </a:endParaRPr>
          </a:p>
          <a:p>
            <a:pPr lvl="1"/>
            <a:r>
              <a:rPr lang="en-CA" altLang="en-US" dirty="0">
                <a:latin typeface="Arial" panose="020B0604020202090204" pitchFamily="34" charset="0"/>
                <a:cs typeface="Arial" panose="020B0604020202090204" pitchFamily="34" charset="0"/>
              </a:rPr>
              <a:t>Choose a vertex, mark it belonging to </a:t>
            </a:r>
            <a:r>
              <a:rPr lang="en-CA" altLang="en-US" i="1" dirty="0">
                <a:latin typeface="Times New Roman" panose="02020503050405090304" pitchFamily="18" charset="0"/>
                <a:cs typeface="Times New Roman" panose="02020503050405090304" pitchFamily="18" charset="0"/>
              </a:rPr>
              <a:t>V</a:t>
            </a:r>
            <a:r>
              <a:rPr lang="en-CA" altLang="en-US" baseline="-25000" dirty="0">
                <a:latin typeface="Times New Roman" panose="02020503050405090304" pitchFamily="18" charset="0"/>
                <a:cs typeface="Times New Roman" panose="02020503050405090304" pitchFamily="18" charset="0"/>
              </a:rPr>
              <a:t>1</a:t>
            </a:r>
            <a:r>
              <a:rPr lang="en-CA" altLang="en-US" dirty="0">
                <a:latin typeface="Arial" panose="020B0604020202090204" pitchFamily="34" charset="0"/>
                <a:cs typeface="Arial" panose="020B0604020202090204" pitchFamily="34" charset="0"/>
              </a:rPr>
              <a:t> and push it onto a queue</a:t>
            </a:r>
            <a:endParaRPr lang="en-CA" altLang="en-US" dirty="0">
              <a:latin typeface="Arial" panose="020B0604020202090204" pitchFamily="34" charset="0"/>
              <a:cs typeface="Arial" panose="020B0604020202090204" pitchFamily="34" charset="0"/>
            </a:endParaRPr>
          </a:p>
          <a:p>
            <a:pPr lvl="1"/>
            <a:r>
              <a:rPr lang="en-CA" altLang="en-US" dirty="0">
                <a:latin typeface="Arial" panose="020B0604020202090204" pitchFamily="34" charset="0"/>
                <a:cs typeface="Arial" panose="020B0604020202090204" pitchFamily="34" charset="0"/>
              </a:rPr>
              <a:t>While the queue is not empty, pop the front vertex </a:t>
            </a:r>
            <a:r>
              <a:rPr lang="en-CA" altLang="en-US" i="1" dirty="0">
                <a:latin typeface="Times New Roman" panose="02020503050405090304" pitchFamily="18" charset="0"/>
                <a:cs typeface="Times New Roman" panose="02020503050405090304" pitchFamily="18" charset="0"/>
              </a:rPr>
              <a:t>v</a:t>
            </a:r>
            <a:r>
              <a:rPr lang="en-CA" altLang="en-US" dirty="0">
                <a:latin typeface="Arial" panose="020B0604020202090204" pitchFamily="34" charset="0"/>
                <a:cs typeface="Arial" panose="020B0604020202090204" pitchFamily="34" charset="0"/>
              </a:rPr>
              <a:t> and</a:t>
            </a:r>
            <a:endParaRPr lang="en-CA" altLang="en-US" dirty="0">
              <a:latin typeface="Arial" panose="020B0604020202090204" pitchFamily="34" charset="0"/>
              <a:cs typeface="Arial" panose="020B0604020202090204" pitchFamily="34" charset="0"/>
            </a:endParaRPr>
          </a:p>
          <a:p>
            <a:pPr lvl="2"/>
            <a:r>
              <a:rPr lang="en-CA" altLang="en-US" dirty="0">
                <a:latin typeface="Arial" panose="020B0604020202090204" pitchFamily="34" charset="0"/>
                <a:cs typeface="Arial" panose="020B0604020202090204" pitchFamily="34" charset="0"/>
              </a:rPr>
              <a:t>Any adjacent vertices that are already marked must belong to the set not containing </a:t>
            </a:r>
            <a:r>
              <a:rPr lang="en-CA" altLang="en-US" i="1" dirty="0">
                <a:latin typeface="Times New Roman" panose="02020503050405090304" pitchFamily="18" charset="0"/>
                <a:cs typeface="Times New Roman" panose="02020503050405090304" pitchFamily="18" charset="0"/>
              </a:rPr>
              <a:t>v</a:t>
            </a:r>
            <a:r>
              <a:rPr lang="en-CA" altLang="en-US" dirty="0">
                <a:latin typeface="Arial" panose="020B0604020202090204" pitchFamily="34" charset="0"/>
                <a:cs typeface="Arial" panose="020B0604020202090204" pitchFamily="34" charset="0"/>
              </a:rPr>
              <a:t>, otherwise, the graph is not bipartite (we are done); </a:t>
            </a:r>
            <a:endParaRPr lang="en-CA" altLang="en-US" dirty="0">
              <a:latin typeface="Arial" panose="020B0604020202090204" pitchFamily="34" charset="0"/>
              <a:cs typeface="Arial" panose="020B0604020202090204" pitchFamily="34" charset="0"/>
            </a:endParaRPr>
          </a:p>
          <a:p>
            <a:pPr lvl="2"/>
            <a:r>
              <a:rPr lang="en-CA" altLang="en-US" dirty="0">
                <a:latin typeface="Arial" panose="020B0604020202090204" pitchFamily="34" charset="0"/>
                <a:cs typeface="Arial" panose="020B0604020202090204" pitchFamily="34" charset="0"/>
              </a:rPr>
              <a:t>Any unmarked adjacent vertices are marked as belonging to the other set and they are pushed onto the queue</a:t>
            </a:r>
            <a:endParaRPr lang="en-CA" altLang="en-US" dirty="0">
              <a:latin typeface="Arial" panose="020B0604020202090204" pitchFamily="34" charset="0"/>
              <a:cs typeface="Arial" panose="020B0604020202090204" pitchFamily="34" charset="0"/>
            </a:endParaRPr>
          </a:p>
          <a:p>
            <a:pPr lvl="1"/>
            <a:r>
              <a:rPr lang="en-CA" altLang="en-US" dirty="0">
                <a:latin typeface="Arial" panose="020B0604020202090204" pitchFamily="34" charset="0"/>
                <a:cs typeface="Arial" panose="020B0604020202090204" pitchFamily="34" charset="0"/>
              </a:rPr>
              <a:t>If the queue is empty, the graph is bipartite</a:t>
            </a:r>
            <a:endParaRPr lang="en-CA" altLang="en-US" baseline="-25000" dirty="0">
              <a:latin typeface="Times New Roman" panose="02020503050405090304" pitchFamily="18" charset="0"/>
              <a:cs typeface="Times New Roman" panose="02020503050405090304" pitchFamily="18" charset="0"/>
            </a:endParaRPr>
          </a:p>
          <a:p>
            <a:pPr lvl="1"/>
            <a:endParaRPr lang="en-CA" altLang="en-US" dirty="0">
              <a:latin typeface="Arial" panose="020B0604020202090204" pitchFamily="34" charset="0"/>
              <a:cs typeface="Arial" panose="020B0604020202090204" pitchFamily="34" charset="0"/>
            </a:endParaRPr>
          </a:p>
          <a:p>
            <a:pPr>
              <a:buFont typeface="Arial" panose="020B0604020202090204" pitchFamily="34" charset="0"/>
              <a:buNone/>
            </a:pPr>
            <a:endParaRPr lang="en-CA" altLang="en-US" dirty="0">
              <a:latin typeface="Arial" panose="020B0604020202090204" pitchFamily="34" charset="0"/>
              <a:cs typeface="Arial" panose="020B0604020202090204" pitchFamily="34" charset="0"/>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r>
              <a:rPr lang="en-CA" altLang="en-US">
                <a:latin typeface="Arial" panose="020B0604020202090204" pitchFamily="34" charset="0"/>
                <a:cs typeface="Arial" panose="020B0604020202090204" pitchFamily="34" charset="0"/>
              </a:rPr>
              <a:t>Bipartite Graphs</a:t>
            </a:r>
            <a:endParaRPr lang="en-CA" altLang="en-US">
              <a:latin typeface="Arial" panose="020B0604020202090204" pitchFamily="34" charset="0"/>
              <a:cs typeface="Arial" panose="020B0604020202090204" pitchFamily="34" charset="0"/>
            </a:endParaRPr>
          </a:p>
        </p:txBody>
      </p:sp>
      <p:sp>
        <p:nvSpPr>
          <p:cNvPr id="60419" name="Content Placeholder 2"/>
          <p:cNvSpPr>
            <a:spLocks noGrp="1"/>
          </p:cNvSpPr>
          <p:nvPr>
            <p:ph idx="1"/>
          </p:nvPr>
        </p:nvSpPr>
        <p:spPr/>
        <p:txBody>
          <a:bodyPr/>
          <a:lstStyle/>
          <a:p>
            <a:pPr>
              <a:buFont typeface="Arial" panose="020B0604020202090204" pitchFamily="34" charset="0"/>
              <a:buNone/>
            </a:pPr>
            <a:r>
              <a:rPr lang="en-CA" altLang="en-US">
                <a:latin typeface="Arial" panose="020B0604020202090204" pitchFamily="34" charset="0"/>
                <a:cs typeface="Arial" panose="020B0604020202090204" pitchFamily="34" charset="0"/>
              </a:rPr>
              <a:t>	With the first graph, we can start with any vertex</a:t>
            </a:r>
            <a:endParaRPr lang="en-CA" altLang="en-US">
              <a:latin typeface="Arial" panose="020B0604020202090204" pitchFamily="34" charset="0"/>
              <a:cs typeface="Arial" panose="020B0604020202090204" pitchFamily="34" charset="0"/>
            </a:endParaRPr>
          </a:p>
          <a:p>
            <a:pPr lvl="1"/>
            <a:r>
              <a:rPr lang="en-CA" altLang="en-US">
                <a:latin typeface="Arial" panose="020B0604020202090204" pitchFamily="34" charset="0"/>
                <a:cs typeface="Arial" panose="020B0604020202090204" pitchFamily="34" charset="0"/>
              </a:rPr>
              <a:t>We will use colours to distinguish the two sets</a:t>
            </a:r>
            <a:endParaRPr lang="en-CA" altLang="en-US">
              <a:latin typeface="Arial" panose="020B0604020202090204" pitchFamily="34" charset="0"/>
              <a:cs typeface="Arial" panose="020B0604020202090204" pitchFamily="34" charset="0"/>
            </a:endParaRPr>
          </a:p>
        </p:txBody>
      </p:sp>
      <p:graphicFrame>
        <p:nvGraphicFramePr>
          <p:cNvPr id="4" name="Table 3"/>
          <p:cNvGraphicFramePr>
            <a:graphicFrameLocks noGrp="1"/>
          </p:cNvGraphicFramePr>
          <p:nvPr/>
        </p:nvGraphicFramePr>
        <p:xfrm>
          <a:off x="3492500" y="4979988"/>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60436" name="Picture 2" descr="C:\Users\dwharder\Desktop\z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62350" y="2708275"/>
            <a:ext cx="2017713" cy="209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CA" altLang="en-US">
                <a:latin typeface="Arial" panose="020B0604020202090204" pitchFamily="34" charset="0"/>
                <a:cs typeface="Arial" panose="020B0604020202090204" pitchFamily="34" charset="0"/>
              </a:rPr>
              <a:t>Bipartite Graphs</a:t>
            </a:r>
            <a:endParaRPr lang="en-CA" altLang="en-US">
              <a:latin typeface="Arial" panose="020B0604020202090204" pitchFamily="34" charset="0"/>
              <a:cs typeface="Arial" panose="020B0604020202090204" pitchFamily="34" charset="0"/>
            </a:endParaRPr>
          </a:p>
        </p:txBody>
      </p:sp>
      <p:sp>
        <p:nvSpPr>
          <p:cNvPr id="61443" name="Content Placeholder 2"/>
          <p:cNvSpPr>
            <a:spLocks noGrp="1"/>
          </p:cNvSpPr>
          <p:nvPr>
            <p:ph idx="1"/>
          </p:nvPr>
        </p:nvSpPr>
        <p:spPr/>
        <p:txBody>
          <a:bodyPr/>
          <a:lstStyle/>
          <a:p>
            <a:pPr>
              <a:buFont typeface="Arial" panose="020B0604020202090204" pitchFamily="34" charset="0"/>
              <a:buNone/>
            </a:pPr>
            <a:r>
              <a:rPr lang="en-CA" altLang="en-US">
                <a:latin typeface="Arial" panose="020B0604020202090204" pitchFamily="34" charset="0"/>
                <a:cs typeface="Arial" panose="020B0604020202090204" pitchFamily="34" charset="0"/>
              </a:rPr>
              <a:t>	Push A onto the queue and colour it red</a:t>
            </a:r>
            <a:endParaRPr lang="en-CA" altLang="en-US">
              <a:latin typeface="Arial" panose="020B0604020202090204" pitchFamily="34" charset="0"/>
              <a:cs typeface="Arial" panose="020B0604020202090204" pitchFamily="34" charset="0"/>
            </a:endParaRPr>
          </a:p>
        </p:txBody>
      </p:sp>
      <p:pic>
        <p:nvPicPr>
          <p:cNvPr id="61444" name="Picture 2" descr="C:\Users\dwharder\Desktop\a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62350" y="2708275"/>
            <a:ext cx="2017713" cy="209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le 5"/>
          <p:cNvGraphicFramePr>
            <a:graphicFrameLocks noGrp="1"/>
          </p:cNvGraphicFramePr>
          <p:nvPr/>
        </p:nvGraphicFramePr>
        <p:xfrm>
          <a:off x="3492500" y="4979988"/>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r>
                        <a:rPr lang="en-CA" sz="1800" b="1" dirty="0">
                          <a:solidFill>
                            <a:srgbClr val="FF0000"/>
                          </a:solidFill>
                        </a:rPr>
                        <a:t>A</a:t>
                      </a:r>
                      <a:endParaRPr lang="en-CA" sz="1800" b="1"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CA" altLang="en-US">
                <a:latin typeface="Arial" panose="020B0604020202090204" pitchFamily="34" charset="0"/>
                <a:cs typeface="Arial" panose="020B0604020202090204" pitchFamily="34" charset="0"/>
              </a:rPr>
              <a:t>Bipartite Graphs</a:t>
            </a:r>
            <a:endParaRPr lang="en-CA" altLang="en-US">
              <a:latin typeface="Arial" panose="020B0604020202090204" pitchFamily="34" charset="0"/>
              <a:cs typeface="Arial" panose="020B0604020202090204" pitchFamily="34" charset="0"/>
            </a:endParaRPr>
          </a:p>
        </p:txBody>
      </p:sp>
      <p:sp>
        <p:nvSpPr>
          <p:cNvPr id="62467" name="Content Placeholder 2"/>
          <p:cNvSpPr>
            <a:spLocks noGrp="1"/>
          </p:cNvSpPr>
          <p:nvPr>
            <p:ph idx="1"/>
          </p:nvPr>
        </p:nvSpPr>
        <p:spPr/>
        <p:txBody>
          <a:bodyPr/>
          <a:lstStyle/>
          <a:p>
            <a:pPr>
              <a:buFont typeface="Arial" panose="020B0604020202090204" pitchFamily="34" charset="0"/>
              <a:buNone/>
            </a:pPr>
            <a:r>
              <a:rPr lang="en-CA" altLang="en-US">
                <a:latin typeface="Arial" panose="020B0604020202090204" pitchFamily="34" charset="0"/>
                <a:cs typeface="Arial" panose="020B0604020202090204" pitchFamily="34" charset="0"/>
              </a:rPr>
              <a:t>	Pop A and its two neighbours are not marked:</a:t>
            </a:r>
            <a:endParaRPr lang="en-CA" altLang="en-US">
              <a:latin typeface="Arial" panose="020B0604020202090204" pitchFamily="34" charset="0"/>
              <a:cs typeface="Arial" panose="020B0604020202090204" pitchFamily="34" charset="0"/>
            </a:endParaRPr>
          </a:p>
          <a:p>
            <a:pPr lvl="1"/>
            <a:r>
              <a:rPr lang="en-CA" altLang="en-US">
                <a:latin typeface="Arial" panose="020B0604020202090204" pitchFamily="34" charset="0"/>
                <a:cs typeface="Arial" panose="020B0604020202090204" pitchFamily="34" charset="0"/>
              </a:rPr>
              <a:t>Mark them as blue and push them onto the queue</a:t>
            </a:r>
            <a:endParaRPr lang="en-CA" altLang="en-US">
              <a:latin typeface="Arial" panose="020B0604020202090204" pitchFamily="34" charset="0"/>
              <a:cs typeface="Arial" panose="020B0604020202090204" pitchFamily="34" charset="0"/>
            </a:endParaRPr>
          </a:p>
        </p:txBody>
      </p:sp>
      <p:pic>
        <p:nvPicPr>
          <p:cNvPr id="62468" name="Picture 2" descr="C:\Users\dwharder\Desktop\a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62350" y="2708275"/>
            <a:ext cx="2017713" cy="209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p:cNvGraphicFramePr>
            <a:graphicFrameLocks noGrp="1"/>
          </p:cNvGraphicFramePr>
          <p:nvPr/>
        </p:nvGraphicFramePr>
        <p:xfrm>
          <a:off x="3492500" y="4979988"/>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r>
                        <a:rPr lang="en-CA" sz="1800" b="1" dirty="0">
                          <a:solidFill>
                            <a:srgbClr val="00B0F0"/>
                          </a:solidFill>
                        </a:rPr>
                        <a:t>B</a:t>
                      </a:r>
                      <a:endParaRPr lang="en-CA" sz="1800" b="1" dirty="0">
                        <a:solidFill>
                          <a:srgbClr val="00B0F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a:solidFill>
                            <a:srgbClr val="00B0F0"/>
                          </a:solidFill>
                        </a:rPr>
                        <a:t>F</a:t>
                      </a:r>
                      <a:endParaRPr lang="en-CA" sz="1800" b="1" dirty="0">
                        <a:solidFill>
                          <a:srgbClr val="00B0F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CA" altLang="en-US">
                <a:latin typeface="Arial" panose="020B0604020202090204" pitchFamily="34" charset="0"/>
                <a:cs typeface="Arial" panose="020B0604020202090204" pitchFamily="34" charset="0"/>
              </a:rPr>
              <a:t>Bipartite Graphs</a:t>
            </a:r>
            <a:endParaRPr lang="en-CA" altLang="en-US">
              <a:latin typeface="Arial" panose="020B0604020202090204" pitchFamily="34" charset="0"/>
              <a:cs typeface="Arial" panose="020B0604020202090204" pitchFamily="34" charset="0"/>
            </a:endParaRPr>
          </a:p>
        </p:txBody>
      </p:sp>
      <p:sp>
        <p:nvSpPr>
          <p:cNvPr id="63491" name="Content Placeholder 2"/>
          <p:cNvSpPr>
            <a:spLocks noGrp="1"/>
          </p:cNvSpPr>
          <p:nvPr>
            <p:ph idx="1"/>
          </p:nvPr>
        </p:nvSpPr>
        <p:spPr/>
        <p:txBody>
          <a:bodyPr/>
          <a:lstStyle/>
          <a:p>
            <a:pPr>
              <a:buFont typeface="Arial" panose="020B0604020202090204" pitchFamily="34" charset="0"/>
              <a:buNone/>
            </a:pPr>
            <a:r>
              <a:rPr lang="en-CA" altLang="en-US">
                <a:latin typeface="Arial" panose="020B0604020202090204" pitchFamily="34" charset="0"/>
                <a:cs typeface="Arial" panose="020B0604020202090204" pitchFamily="34" charset="0"/>
              </a:rPr>
              <a:t>	Pop B—it is blue:</a:t>
            </a:r>
            <a:endParaRPr lang="en-CA" altLang="en-US">
              <a:latin typeface="Arial" panose="020B0604020202090204" pitchFamily="34" charset="0"/>
              <a:cs typeface="Arial" panose="020B0604020202090204" pitchFamily="34" charset="0"/>
            </a:endParaRPr>
          </a:p>
          <a:p>
            <a:pPr lvl="1"/>
            <a:r>
              <a:rPr lang="en-CA" altLang="en-US">
                <a:latin typeface="Arial" panose="020B0604020202090204" pitchFamily="34" charset="0"/>
                <a:cs typeface="Arial" panose="020B0604020202090204" pitchFamily="34" charset="0"/>
              </a:rPr>
              <a:t>Its one marked neighbour, A, is red</a:t>
            </a:r>
            <a:endParaRPr lang="en-CA" altLang="en-US">
              <a:latin typeface="Arial" panose="020B0604020202090204" pitchFamily="34" charset="0"/>
              <a:cs typeface="Arial" panose="020B0604020202090204" pitchFamily="34" charset="0"/>
            </a:endParaRPr>
          </a:p>
          <a:p>
            <a:pPr lvl="1"/>
            <a:r>
              <a:rPr lang="en-CA" altLang="en-US">
                <a:latin typeface="Arial" panose="020B0604020202090204" pitchFamily="34" charset="0"/>
                <a:cs typeface="Arial" panose="020B0604020202090204" pitchFamily="34" charset="0"/>
              </a:rPr>
              <a:t>Its other neighbours G and H are not marked:  mark them red and push them onto the queue</a:t>
            </a:r>
            <a:endParaRPr lang="en-CA" altLang="en-US">
              <a:latin typeface="Arial" panose="020B0604020202090204" pitchFamily="34" charset="0"/>
              <a:cs typeface="Arial" panose="020B0604020202090204" pitchFamily="34" charset="0"/>
            </a:endParaRPr>
          </a:p>
        </p:txBody>
      </p:sp>
      <p:pic>
        <p:nvPicPr>
          <p:cNvPr id="63492" name="Picture 3" descr="C:\Users\dwharder\Desktop\a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62350" y="2708275"/>
            <a:ext cx="2017713" cy="209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p:cNvGraphicFramePr>
            <a:graphicFrameLocks noGrp="1"/>
          </p:cNvGraphicFramePr>
          <p:nvPr/>
        </p:nvGraphicFramePr>
        <p:xfrm>
          <a:off x="3492500" y="4979988"/>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r>
                        <a:rPr lang="en-CA" sz="1800" b="1" dirty="0">
                          <a:solidFill>
                            <a:srgbClr val="00B0F0"/>
                          </a:solidFill>
                        </a:rPr>
                        <a:t>F</a:t>
                      </a:r>
                      <a:endParaRPr lang="en-CA" sz="1800" b="1" dirty="0">
                        <a:solidFill>
                          <a:srgbClr val="00B0F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dirty="0">
                          <a:solidFill>
                            <a:srgbClr val="FF0000"/>
                          </a:solidFill>
                        </a:rPr>
                        <a:t>G</a:t>
                      </a:r>
                      <a:endParaRPr lang="en-CA" sz="1800" b="1"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dirty="0">
                          <a:solidFill>
                            <a:srgbClr val="FF0000"/>
                          </a:solidFill>
                        </a:rPr>
                        <a:t>H</a:t>
                      </a:r>
                      <a:endParaRPr lang="en-CA" sz="1800" b="1"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CA" altLang="en-US">
                <a:latin typeface="Arial" panose="020B0604020202090204" pitchFamily="34" charset="0"/>
                <a:cs typeface="Arial" panose="020B0604020202090204" pitchFamily="34" charset="0"/>
              </a:rPr>
              <a:t>Bipartite Graphs</a:t>
            </a:r>
            <a:endParaRPr lang="en-CA" altLang="en-US">
              <a:latin typeface="Arial" panose="020B0604020202090204" pitchFamily="34" charset="0"/>
              <a:cs typeface="Arial" panose="020B0604020202090204" pitchFamily="34" charset="0"/>
            </a:endParaRPr>
          </a:p>
        </p:txBody>
      </p:sp>
      <p:sp>
        <p:nvSpPr>
          <p:cNvPr id="64515" name="Content Placeholder 2"/>
          <p:cNvSpPr>
            <a:spLocks noGrp="1"/>
          </p:cNvSpPr>
          <p:nvPr>
            <p:ph idx="1"/>
          </p:nvPr>
        </p:nvSpPr>
        <p:spPr/>
        <p:txBody>
          <a:bodyPr/>
          <a:lstStyle/>
          <a:p>
            <a:pPr>
              <a:buFont typeface="Arial" panose="020B0604020202090204" pitchFamily="34" charset="0"/>
              <a:buNone/>
            </a:pPr>
            <a:r>
              <a:rPr lang="en-CA" altLang="en-US">
                <a:latin typeface="Arial" panose="020B0604020202090204" pitchFamily="34" charset="0"/>
                <a:cs typeface="Arial" panose="020B0604020202090204" pitchFamily="34" charset="0"/>
              </a:rPr>
              <a:t>	Pop F—it is blue:</a:t>
            </a:r>
            <a:endParaRPr lang="en-CA" altLang="en-US">
              <a:latin typeface="Arial" panose="020B0604020202090204" pitchFamily="34" charset="0"/>
              <a:cs typeface="Arial" panose="020B0604020202090204" pitchFamily="34" charset="0"/>
            </a:endParaRPr>
          </a:p>
          <a:p>
            <a:pPr lvl="1"/>
            <a:r>
              <a:rPr lang="en-CA" altLang="en-US">
                <a:latin typeface="Arial" panose="020B0604020202090204" pitchFamily="34" charset="0"/>
                <a:cs typeface="Arial" panose="020B0604020202090204" pitchFamily="34" charset="0"/>
              </a:rPr>
              <a:t>Its two marked neighbours, A and G, are red</a:t>
            </a:r>
            <a:endParaRPr lang="en-CA" altLang="en-US">
              <a:latin typeface="Arial" panose="020B0604020202090204" pitchFamily="34" charset="0"/>
              <a:cs typeface="Arial" panose="020B0604020202090204" pitchFamily="34" charset="0"/>
            </a:endParaRPr>
          </a:p>
          <a:p>
            <a:pPr lvl="1"/>
            <a:r>
              <a:rPr lang="en-CA" altLang="en-US">
                <a:latin typeface="Arial" panose="020B0604020202090204" pitchFamily="34" charset="0"/>
                <a:cs typeface="Arial" panose="020B0604020202090204" pitchFamily="34" charset="0"/>
              </a:rPr>
              <a:t>Its neighbour E is not marked:  mark it red and pus it onto the queue</a:t>
            </a:r>
            <a:endParaRPr lang="en-CA" altLang="en-US">
              <a:latin typeface="Arial" panose="020B0604020202090204" pitchFamily="34" charset="0"/>
              <a:cs typeface="Arial" panose="020B0604020202090204" pitchFamily="34" charset="0"/>
            </a:endParaRPr>
          </a:p>
        </p:txBody>
      </p:sp>
      <p:pic>
        <p:nvPicPr>
          <p:cNvPr id="64516" name="Picture 4" descr="C:\Users\dwharder\Desktop\a5.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62350" y="2706688"/>
            <a:ext cx="2017713"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p:cNvGraphicFramePr>
            <a:graphicFrameLocks noGrp="1"/>
          </p:cNvGraphicFramePr>
          <p:nvPr/>
        </p:nvGraphicFramePr>
        <p:xfrm>
          <a:off x="3492500" y="4979988"/>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r>
                        <a:rPr lang="en-CA" sz="1800" b="1" dirty="0">
                          <a:solidFill>
                            <a:srgbClr val="FF0000"/>
                          </a:solidFill>
                        </a:rPr>
                        <a:t>G</a:t>
                      </a:r>
                      <a:endParaRPr lang="en-CA" sz="1800" b="1"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dirty="0">
                          <a:solidFill>
                            <a:srgbClr val="FF0000"/>
                          </a:solidFill>
                        </a:rPr>
                        <a:t>H</a:t>
                      </a:r>
                      <a:endParaRPr lang="en-CA" sz="1800" b="1"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dirty="0">
                          <a:solidFill>
                            <a:srgbClr val="FF0000"/>
                          </a:solidFill>
                        </a:rPr>
                        <a:t>E</a:t>
                      </a:r>
                      <a:endParaRPr lang="en-CA" sz="1800" b="1"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CA" altLang="en-US">
                <a:latin typeface="Arial" panose="020B0604020202090204" pitchFamily="34" charset="0"/>
                <a:cs typeface="Arial" panose="020B0604020202090204" pitchFamily="34" charset="0"/>
              </a:rPr>
              <a:t>Bipartite Graphs</a:t>
            </a:r>
            <a:endParaRPr lang="en-CA" altLang="en-US">
              <a:latin typeface="Arial" panose="020B0604020202090204" pitchFamily="34" charset="0"/>
              <a:cs typeface="Arial" panose="020B0604020202090204" pitchFamily="34" charset="0"/>
            </a:endParaRPr>
          </a:p>
        </p:txBody>
      </p:sp>
      <p:sp>
        <p:nvSpPr>
          <p:cNvPr id="65539" name="Content Placeholder 2"/>
          <p:cNvSpPr>
            <a:spLocks noGrp="1"/>
          </p:cNvSpPr>
          <p:nvPr>
            <p:ph idx="1"/>
          </p:nvPr>
        </p:nvSpPr>
        <p:spPr/>
        <p:txBody>
          <a:bodyPr/>
          <a:lstStyle/>
          <a:p>
            <a:pPr>
              <a:buFont typeface="Arial" panose="020B0604020202090204" pitchFamily="34" charset="0"/>
              <a:buNone/>
            </a:pPr>
            <a:r>
              <a:rPr lang="en-CA" altLang="en-US">
                <a:latin typeface="Arial" panose="020B0604020202090204" pitchFamily="34" charset="0"/>
                <a:cs typeface="Arial" panose="020B0604020202090204" pitchFamily="34" charset="0"/>
              </a:rPr>
              <a:t>	Pop G—it is red:</a:t>
            </a:r>
            <a:endParaRPr lang="en-CA" altLang="en-US">
              <a:latin typeface="Arial" panose="020B0604020202090204" pitchFamily="34" charset="0"/>
              <a:cs typeface="Arial" panose="020B0604020202090204" pitchFamily="34" charset="0"/>
            </a:endParaRPr>
          </a:p>
          <a:p>
            <a:pPr lvl="1"/>
            <a:r>
              <a:rPr lang="en-CA" altLang="en-US">
                <a:latin typeface="Arial" panose="020B0604020202090204" pitchFamily="34" charset="0"/>
                <a:cs typeface="Arial" panose="020B0604020202090204" pitchFamily="34" charset="0"/>
              </a:rPr>
              <a:t>Its two marked neighbours, B and F, are blue</a:t>
            </a:r>
            <a:endParaRPr lang="en-CA" altLang="en-US">
              <a:latin typeface="Arial" panose="020B0604020202090204" pitchFamily="34" charset="0"/>
              <a:cs typeface="Arial" panose="020B0604020202090204" pitchFamily="34" charset="0"/>
            </a:endParaRPr>
          </a:p>
        </p:txBody>
      </p:sp>
      <p:pic>
        <p:nvPicPr>
          <p:cNvPr id="65540" name="Picture 4" descr="C:\Users\dwharder\Desktop\a5.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62350" y="2706688"/>
            <a:ext cx="2017713"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p:cNvGraphicFramePr>
            <a:graphicFrameLocks noGrp="1"/>
          </p:cNvGraphicFramePr>
          <p:nvPr/>
        </p:nvGraphicFramePr>
        <p:xfrm>
          <a:off x="3492500" y="4979988"/>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r>
                        <a:rPr lang="en-CA" sz="1800" b="1" dirty="0">
                          <a:solidFill>
                            <a:srgbClr val="FF0000"/>
                          </a:solidFill>
                        </a:rPr>
                        <a:t>H</a:t>
                      </a:r>
                      <a:endParaRPr lang="en-CA" sz="1800" b="1"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dirty="0">
                          <a:solidFill>
                            <a:srgbClr val="FF0000"/>
                          </a:solidFill>
                        </a:rPr>
                        <a:t>E</a:t>
                      </a:r>
                      <a:endParaRPr lang="en-CA" sz="1800" b="1"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b="1"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CA" altLang="en-US">
                <a:latin typeface="Arial" panose="020B0604020202090204" pitchFamily="34" charset="0"/>
                <a:cs typeface="Arial" panose="020B0604020202090204" pitchFamily="34" charset="0"/>
              </a:rPr>
              <a:t>Bipartite Graphs</a:t>
            </a:r>
            <a:endParaRPr lang="en-CA" altLang="en-US">
              <a:latin typeface="Arial" panose="020B0604020202090204" pitchFamily="34" charset="0"/>
              <a:cs typeface="Arial" panose="020B0604020202090204" pitchFamily="34" charset="0"/>
            </a:endParaRPr>
          </a:p>
        </p:txBody>
      </p:sp>
      <p:sp>
        <p:nvSpPr>
          <p:cNvPr id="66563" name="Content Placeholder 2"/>
          <p:cNvSpPr>
            <a:spLocks noGrp="1"/>
          </p:cNvSpPr>
          <p:nvPr>
            <p:ph idx="1"/>
          </p:nvPr>
        </p:nvSpPr>
        <p:spPr/>
        <p:txBody>
          <a:bodyPr/>
          <a:lstStyle/>
          <a:p>
            <a:pPr>
              <a:buFont typeface="Arial" panose="020B0604020202090204" pitchFamily="34" charset="0"/>
              <a:buNone/>
            </a:pPr>
            <a:r>
              <a:rPr lang="en-CA" altLang="en-US">
                <a:latin typeface="Arial" panose="020B0604020202090204" pitchFamily="34" charset="0"/>
                <a:cs typeface="Arial" panose="020B0604020202090204" pitchFamily="34" charset="0"/>
              </a:rPr>
              <a:t>	Pop H—it is red:</a:t>
            </a:r>
            <a:endParaRPr lang="en-CA" altLang="en-US">
              <a:latin typeface="Arial" panose="020B0604020202090204" pitchFamily="34" charset="0"/>
              <a:cs typeface="Arial" panose="020B0604020202090204" pitchFamily="34" charset="0"/>
            </a:endParaRPr>
          </a:p>
          <a:p>
            <a:pPr lvl="1"/>
            <a:r>
              <a:rPr lang="en-CA" altLang="en-US">
                <a:latin typeface="Arial" panose="020B0604020202090204" pitchFamily="34" charset="0"/>
                <a:cs typeface="Arial" panose="020B0604020202090204" pitchFamily="34" charset="0"/>
              </a:rPr>
              <a:t>Its marked neighbours, B, is blue</a:t>
            </a:r>
            <a:endParaRPr lang="en-CA" altLang="en-US">
              <a:latin typeface="Arial" panose="020B0604020202090204" pitchFamily="34" charset="0"/>
              <a:cs typeface="Arial" panose="020B0604020202090204" pitchFamily="34" charset="0"/>
            </a:endParaRPr>
          </a:p>
          <a:p>
            <a:pPr lvl="1"/>
            <a:r>
              <a:rPr lang="en-CA" altLang="en-US">
                <a:latin typeface="Arial" panose="020B0604020202090204" pitchFamily="34" charset="0"/>
                <a:cs typeface="Arial" panose="020B0604020202090204" pitchFamily="34" charset="0"/>
              </a:rPr>
              <a:t>It has two unmarked neighbours, C and I; mark them blue and push them onto the queue</a:t>
            </a:r>
            <a:endParaRPr lang="en-CA" altLang="en-US">
              <a:latin typeface="Arial" panose="020B0604020202090204" pitchFamily="34" charset="0"/>
              <a:cs typeface="Arial" panose="020B0604020202090204" pitchFamily="34" charset="0"/>
            </a:endParaRPr>
          </a:p>
        </p:txBody>
      </p:sp>
      <p:pic>
        <p:nvPicPr>
          <p:cNvPr id="66564" name="Picture 5" descr="C:\Users\dwharder\Desktop\a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62350" y="2708275"/>
            <a:ext cx="2017713" cy="209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le 5"/>
          <p:cNvGraphicFramePr>
            <a:graphicFrameLocks noGrp="1"/>
          </p:cNvGraphicFramePr>
          <p:nvPr/>
        </p:nvGraphicFramePr>
        <p:xfrm>
          <a:off x="3492500" y="4979988"/>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CA" sz="1800" b="1" dirty="0">
                          <a:solidFill>
                            <a:srgbClr val="FF0000"/>
                          </a:solidFill>
                        </a:rPr>
                        <a:t>E</a:t>
                      </a:r>
                      <a:endParaRPr lang="en-CA" sz="1800" b="1"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dirty="0">
                          <a:solidFill>
                            <a:srgbClr val="00B0F0"/>
                          </a:solidFill>
                        </a:rPr>
                        <a:t>C</a:t>
                      </a:r>
                      <a:endParaRPr lang="en-CA" sz="1800" b="1" dirty="0">
                        <a:solidFill>
                          <a:srgbClr val="00B0F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dirty="0">
                          <a:solidFill>
                            <a:srgbClr val="00B0F0"/>
                          </a:solidFill>
                        </a:rPr>
                        <a:t>I</a:t>
                      </a:r>
                      <a:endParaRPr lang="en-CA" sz="1800" b="1" dirty="0">
                        <a:solidFill>
                          <a:srgbClr val="00B0F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endParaRPr lang="en-CA" dirty="0"/>
          </a:p>
        </p:txBody>
      </p:sp>
      <p:sp>
        <p:nvSpPr>
          <p:cNvPr id="3" name="Content Placeholder 2"/>
          <p:cNvSpPr>
            <a:spLocks noGrp="1"/>
          </p:cNvSpPr>
          <p:nvPr>
            <p:ph idx="1"/>
          </p:nvPr>
        </p:nvSpPr>
        <p:spPr/>
        <p:txBody>
          <a:bodyPr/>
          <a:lstStyle/>
          <a:p>
            <a:pPr marL="357505" indent="-357505">
              <a:buNone/>
            </a:pPr>
            <a:r>
              <a:rPr lang="en-CA" dirty="0"/>
              <a:t>	Performing a breadth-first traversal:</a:t>
            </a:r>
            <a:endParaRPr lang="en-CA" dirty="0"/>
          </a:p>
          <a:p>
            <a:pPr lvl="1"/>
            <a:r>
              <a:rPr lang="en-CA" dirty="0"/>
              <a:t>Pop B and push D</a:t>
            </a:r>
            <a:endParaRPr lang="en-CA" dirty="0"/>
          </a:p>
          <a:p>
            <a:pPr marL="457200" lvl="1" indent="0">
              <a:buNone/>
            </a:pPr>
            <a:r>
              <a:rPr lang="en-CA" dirty="0"/>
              <a:t>			A, B</a:t>
            </a:r>
            <a:endParaRPr lang="en-CA" dirty="0"/>
          </a:p>
          <a:p>
            <a:pPr marL="357505" indent="-357505">
              <a:buNone/>
            </a:pPr>
            <a:endParaRPr lang="en-CA" dirty="0"/>
          </a:p>
        </p:txBody>
      </p:sp>
      <p:graphicFrame>
        <p:nvGraphicFramePr>
          <p:cNvPr id="15" name="Table 14"/>
          <p:cNvGraphicFramePr>
            <a:graphicFrameLocks noGrp="1"/>
          </p:cNvGraphicFramePr>
          <p:nvPr/>
        </p:nvGraphicFramePr>
        <p:xfrm>
          <a:off x="1907704" y="5373216"/>
          <a:ext cx="3024336" cy="370840"/>
        </p:xfrm>
        <a:graphic>
          <a:graphicData uri="http://schemas.openxmlformats.org/drawingml/2006/table">
            <a:tbl>
              <a:tblPr firstRow="1" bandRow="1">
                <a:tableStyleId>{2D5ABB26-0587-4C30-8999-92F81FD0307C}</a:tableStyleId>
              </a:tblPr>
              <a:tblGrid>
                <a:gridCol w="504056"/>
                <a:gridCol w="504056"/>
                <a:gridCol w="504056"/>
                <a:gridCol w="504056"/>
                <a:gridCol w="504056"/>
                <a:gridCol w="504056"/>
              </a:tblGrid>
              <a:tr h="370840">
                <a:tc>
                  <a:txBody>
                    <a:bodyPr/>
                    <a:lstStyle/>
                    <a:p>
                      <a:pPr algn="ctr"/>
                      <a:r>
                        <a:rPr lang="en-CA" dirty="0"/>
                        <a:t>C</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a:t>E</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a:t>D</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16" name="Picture 11" descr="C:\Users\dwharder\Desktop\a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70448" y="2708920"/>
            <a:ext cx="4486283" cy="24218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CA" altLang="en-US">
                <a:latin typeface="Arial" panose="020B0604020202090204" pitchFamily="34" charset="0"/>
                <a:cs typeface="Arial" panose="020B0604020202090204" pitchFamily="34" charset="0"/>
              </a:rPr>
              <a:t>Bipartite Graphs</a:t>
            </a:r>
            <a:endParaRPr lang="en-CA" altLang="en-US">
              <a:latin typeface="Arial" panose="020B0604020202090204" pitchFamily="34" charset="0"/>
              <a:cs typeface="Arial" panose="020B0604020202090204" pitchFamily="34" charset="0"/>
            </a:endParaRPr>
          </a:p>
        </p:txBody>
      </p:sp>
      <p:sp>
        <p:nvSpPr>
          <p:cNvPr id="67587" name="Content Placeholder 2"/>
          <p:cNvSpPr>
            <a:spLocks noGrp="1"/>
          </p:cNvSpPr>
          <p:nvPr>
            <p:ph idx="1"/>
          </p:nvPr>
        </p:nvSpPr>
        <p:spPr/>
        <p:txBody>
          <a:bodyPr/>
          <a:lstStyle/>
          <a:p>
            <a:pPr>
              <a:buFont typeface="Arial" panose="020B0604020202090204" pitchFamily="34" charset="0"/>
              <a:buNone/>
            </a:pPr>
            <a:r>
              <a:rPr lang="en-CA" altLang="en-US">
                <a:latin typeface="Arial" panose="020B0604020202090204" pitchFamily="34" charset="0"/>
                <a:cs typeface="Arial" panose="020B0604020202090204" pitchFamily="34" charset="0"/>
              </a:rPr>
              <a:t>	Pop E—it is red:</a:t>
            </a:r>
            <a:endParaRPr lang="en-CA" altLang="en-US">
              <a:latin typeface="Arial" panose="020B0604020202090204" pitchFamily="34" charset="0"/>
              <a:cs typeface="Arial" panose="020B0604020202090204" pitchFamily="34" charset="0"/>
            </a:endParaRPr>
          </a:p>
          <a:p>
            <a:pPr lvl="1"/>
            <a:r>
              <a:rPr lang="en-CA" altLang="en-US">
                <a:latin typeface="Arial" panose="020B0604020202090204" pitchFamily="34" charset="0"/>
                <a:cs typeface="Arial" panose="020B0604020202090204" pitchFamily="34" charset="0"/>
              </a:rPr>
              <a:t>Its marked neighbours, F and I, are blue</a:t>
            </a:r>
            <a:endParaRPr lang="en-CA" altLang="en-US">
              <a:latin typeface="Arial" panose="020B0604020202090204" pitchFamily="34" charset="0"/>
              <a:cs typeface="Arial" panose="020B0604020202090204" pitchFamily="34" charset="0"/>
            </a:endParaRPr>
          </a:p>
        </p:txBody>
      </p:sp>
      <p:pic>
        <p:nvPicPr>
          <p:cNvPr id="67588" name="Picture 5" descr="C:\Users\dwharder\Desktop\a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62350" y="2708275"/>
            <a:ext cx="2017713" cy="209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le 5"/>
          <p:cNvGraphicFramePr>
            <a:graphicFrameLocks noGrp="1"/>
          </p:cNvGraphicFramePr>
          <p:nvPr/>
        </p:nvGraphicFramePr>
        <p:xfrm>
          <a:off x="3492500" y="4979988"/>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r>
                        <a:rPr lang="en-CA" sz="1800" b="1" dirty="0">
                          <a:solidFill>
                            <a:srgbClr val="00B0F0"/>
                          </a:solidFill>
                        </a:rPr>
                        <a:t>C</a:t>
                      </a:r>
                      <a:endParaRPr lang="en-CA" sz="1800" b="1" dirty="0">
                        <a:solidFill>
                          <a:srgbClr val="00B0F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dirty="0">
                          <a:solidFill>
                            <a:srgbClr val="00B0F0"/>
                          </a:solidFill>
                        </a:rPr>
                        <a:t>I</a:t>
                      </a:r>
                      <a:endParaRPr lang="en-CA" sz="1800" b="1" dirty="0">
                        <a:solidFill>
                          <a:srgbClr val="00B0F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b="1" dirty="0">
                        <a:solidFill>
                          <a:srgbClr val="00B0F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CA" altLang="en-US">
                <a:latin typeface="Arial" panose="020B0604020202090204" pitchFamily="34" charset="0"/>
                <a:cs typeface="Arial" panose="020B0604020202090204" pitchFamily="34" charset="0"/>
              </a:rPr>
              <a:t>Bipartite Graphs</a:t>
            </a:r>
            <a:endParaRPr lang="en-CA" altLang="en-US">
              <a:latin typeface="Arial" panose="020B0604020202090204" pitchFamily="34" charset="0"/>
              <a:cs typeface="Arial" panose="020B0604020202090204" pitchFamily="34" charset="0"/>
            </a:endParaRPr>
          </a:p>
        </p:txBody>
      </p:sp>
      <p:sp>
        <p:nvSpPr>
          <p:cNvPr id="68611" name="Content Placeholder 2"/>
          <p:cNvSpPr>
            <a:spLocks noGrp="1"/>
          </p:cNvSpPr>
          <p:nvPr>
            <p:ph idx="1"/>
          </p:nvPr>
        </p:nvSpPr>
        <p:spPr/>
        <p:txBody>
          <a:bodyPr/>
          <a:lstStyle/>
          <a:p>
            <a:pPr>
              <a:buFont typeface="Arial" panose="020B0604020202090204" pitchFamily="34" charset="0"/>
              <a:buNone/>
            </a:pPr>
            <a:r>
              <a:rPr lang="en-CA" altLang="en-US">
                <a:latin typeface="Arial" panose="020B0604020202090204" pitchFamily="34" charset="0"/>
                <a:cs typeface="Arial" panose="020B0604020202090204" pitchFamily="34" charset="0"/>
              </a:rPr>
              <a:t>	Pop C—it is blue:</a:t>
            </a:r>
            <a:endParaRPr lang="en-CA" altLang="en-US">
              <a:latin typeface="Arial" panose="020B0604020202090204" pitchFamily="34" charset="0"/>
              <a:cs typeface="Arial" panose="020B0604020202090204" pitchFamily="34" charset="0"/>
            </a:endParaRPr>
          </a:p>
          <a:p>
            <a:pPr lvl="1"/>
            <a:r>
              <a:rPr lang="en-CA" altLang="en-US">
                <a:latin typeface="Arial" panose="020B0604020202090204" pitchFamily="34" charset="0"/>
                <a:cs typeface="Arial" panose="020B0604020202090204" pitchFamily="34" charset="0"/>
              </a:rPr>
              <a:t>Its marked neighbour, H, is red</a:t>
            </a:r>
            <a:endParaRPr lang="en-CA" altLang="en-US">
              <a:latin typeface="Arial" panose="020B0604020202090204" pitchFamily="34" charset="0"/>
              <a:cs typeface="Arial" panose="020B0604020202090204" pitchFamily="34" charset="0"/>
            </a:endParaRPr>
          </a:p>
          <a:p>
            <a:pPr lvl="1"/>
            <a:r>
              <a:rPr lang="en-CA" altLang="en-US">
                <a:latin typeface="Arial" panose="020B0604020202090204" pitchFamily="34" charset="0"/>
                <a:cs typeface="Arial" panose="020B0604020202090204" pitchFamily="34" charset="0"/>
              </a:rPr>
              <a:t>Mark D as red and push it onto the queue</a:t>
            </a:r>
            <a:endParaRPr lang="en-CA" altLang="en-US">
              <a:latin typeface="Arial" panose="020B0604020202090204" pitchFamily="34" charset="0"/>
              <a:cs typeface="Arial" panose="020B0604020202090204" pitchFamily="34" charset="0"/>
            </a:endParaRPr>
          </a:p>
          <a:p>
            <a:endParaRPr lang="en-CA" altLang="en-US">
              <a:latin typeface="Arial" panose="020B0604020202090204" pitchFamily="34" charset="0"/>
              <a:cs typeface="Arial" panose="020B0604020202090204" pitchFamily="34" charset="0"/>
            </a:endParaRPr>
          </a:p>
        </p:txBody>
      </p:sp>
      <p:pic>
        <p:nvPicPr>
          <p:cNvPr id="68612" name="Picture 6" descr="C:\Users\dwharder\Desktop\a7.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62350" y="2706688"/>
            <a:ext cx="2017713"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p:cNvGraphicFramePr>
            <a:graphicFrameLocks noGrp="1"/>
          </p:cNvGraphicFramePr>
          <p:nvPr/>
        </p:nvGraphicFramePr>
        <p:xfrm>
          <a:off x="3492500" y="4979988"/>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r>
                        <a:rPr lang="en-CA" sz="1800" b="1" dirty="0">
                          <a:solidFill>
                            <a:srgbClr val="00B0F0"/>
                          </a:solidFill>
                        </a:rPr>
                        <a:t>I</a:t>
                      </a:r>
                      <a:endParaRPr lang="en-CA" sz="1800" b="1" dirty="0">
                        <a:solidFill>
                          <a:srgbClr val="00B0F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dirty="0">
                          <a:solidFill>
                            <a:srgbClr val="FF0000"/>
                          </a:solidFill>
                        </a:rPr>
                        <a:t>D</a:t>
                      </a:r>
                      <a:endParaRPr lang="en-CA" sz="1800" b="1"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b="1" dirty="0">
                        <a:solidFill>
                          <a:srgbClr val="00B0F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r>
              <a:rPr lang="en-CA" altLang="en-US">
                <a:latin typeface="Arial" panose="020B0604020202090204" pitchFamily="34" charset="0"/>
                <a:cs typeface="Arial" panose="020B0604020202090204" pitchFamily="34" charset="0"/>
              </a:rPr>
              <a:t>Bipartite Graphs</a:t>
            </a:r>
            <a:endParaRPr lang="en-CA" altLang="en-US">
              <a:latin typeface="Arial" panose="020B0604020202090204" pitchFamily="34" charset="0"/>
              <a:cs typeface="Arial" panose="020B0604020202090204" pitchFamily="34" charset="0"/>
            </a:endParaRPr>
          </a:p>
        </p:txBody>
      </p:sp>
      <p:sp>
        <p:nvSpPr>
          <p:cNvPr id="69635" name="Content Placeholder 2"/>
          <p:cNvSpPr>
            <a:spLocks noGrp="1"/>
          </p:cNvSpPr>
          <p:nvPr>
            <p:ph idx="1"/>
          </p:nvPr>
        </p:nvSpPr>
        <p:spPr/>
        <p:txBody>
          <a:bodyPr/>
          <a:lstStyle/>
          <a:p>
            <a:pPr>
              <a:buFont typeface="Arial" panose="020B0604020202090204" pitchFamily="34" charset="0"/>
              <a:buNone/>
            </a:pPr>
            <a:r>
              <a:rPr lang="en-CA" altLang="en-US">
                <a:latin typeface="Arial" panose="020B0604020202090204" pitchFamily="34" charset="0"/>
                <a:cs typeface="Arial" panose="020B0604020202090204" pitchFamily="34" charset="0"/>
              </a:rPr>
              <a:t>	Pop I—it is blue:</a:t>
            </a:r>
            <a:endParaRPr lang="en-CA" altLang="en-US">
              <a:latin typeface="Arial" panose="020B0604020202090204" pitchFamily="34" charset="0"/>
              <a:cs typeface="Arial" panose="020B0604020202090204" pitchFamily="34" charset="0"/>
            </a:endParaRPr>
          </a:p>
          <a:p>
            <a:pPr lvl="1"/>
            <a:r>
              <a:rPr lang="en-CA" altLang="en-US">
                <a:latin typeface="Arial" panose="020B0604020202090204" pitchFamily="34" charset="0"/>
                <a:cs typeface="Arial" panose="020B0604020202090204" pitchFamily="34" charset="0"/>
              </a:rPr>
              <a:t>Its marked neighbours, H, D and E, are all red</a:t>
            </a:r>
            <a:endParaRPr lang="en-CA" altLang="en-US">
              <a:latin typeface="Arial" panose="020B0604020202090204" pitchFamily="34" charset="0"/>
              <a:cs typeface="Arial" panose="020B0604020202090204" pitchFamily="34" charset="0"/>
            </a:endParaRPr>
          </a:p>
          <a:p>
            <a:pPr>
              <a:buFont typeface="Arial" panose="020B0604020202090204" pitchFamily="34" charset="0"/>
              <a:buNone/>
            </a:pPr>
            <a:endParaRPr lang="en-CA" altLang="en-US">
              <a:latin typeface="Arial" panose="020B0604020202090204" pitchFamily="34" charset="0"/>
              <a:cs typeface="Arial" panose="020B0604020202090204" pitchFamily="34" charset="0"/>
            </a:endParaRPr>
          </a:p>
        </p:txBody>
      </p:sp>
      <p:pic>
        <p:nvPicPr>
          <p:cNvPr id="69636" name="Picture 6" descr="C:\Users\dwharder\Desktop\a7.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62350" y="2706688"/>
            <a:ext cx="2017713"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p:cNvGraphicFramePr>
            <a:graphicFrameLocks noGrp="1"/>
          </p:cNvGraphicFramePr>
          <p:nvPr/>
        </p:nvGraphicFramePr>
        <p:xfrm>
          <a:off x="3492500" y="4979988"/>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CA" sz="1800" b="1" dirty="0">
                          <a:solidFill>
                            <a:srgbClr val="FF0000"/>
                          </a:solidFill>
                        </a:rPr>
                        <a:t>D</a:t>
                      </a:r>
                      <a:endParaRPr lang="en-CA" sz="1800" b="1"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b="1"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b="1" dirty="0">
                        <a:solidFill>
                          <a:srgbClr val="00B0F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CA" altLang="en-US">
                <a:latin typeface="Arial" panose="020B0604020202090204" pitchFamily="34" charset="0"/>
                <a:cs typeface="Arial" panose="020B0604020202090204" pitchFamily="34" charset="0"/>
              </a:rPr>
              <a:t>Bipartite Graphs</a:t>
            </a:r>
            <a:endParaRPr lang="en-CA" altLang="en-US">
              <a:latin typeface="Arial" panose="020B0604020202090204" pitchFamily="34" charset="0"/>
              <a:cs typeface="Arial" panose="020B0604020202090204" pitchFamily="34" charset="0"/>
            </a:endParaRPr>
          </a:p>
        </p:txBody>
      </p:sp>
      <p:sp>
        <p:nvSpPr>
          <p:cNvPr id="70659" name="Content Placeholder 2"/>
          <p:cNvSpPr>
            <a:spLocks noGrp="1"/>
          </p:cNvSpPr>
          <p:nvPr>
            <p:ph idx="1"/>
          </p:nvPr>
        </p:nvSpPr>
        <p:spPr/>
        <p:txBody>
          <a:bodyPr/>
          <a:lstStyle/>
          <a:p>
            <a:pPr>
              <a:buFont typeface="Arial" panose="020B0604020202090204" pitchFamily="34" charset="0"/>
              <a:buNone/>
            </a:pPr>
            <a:r>
              <a:rPr lang="en-CA" altLang="en-US">
                <a:latin typeface="Arial" panose="020B0604020202090204" pitchFamily="34" charset="0"/>
                <a:cs typeface="Arial" panose="020B0604020202090204" pitchFamily="34" charset="0"/>
              </a:rPr>
              <a:t>	Pop D—it is red:</a:t>
            </a:r>
            <a:endParaRPr lang="en-CA" altLang="en-US">
              <a:latin typeface="Arial" panose="020B0604020202090204" pitchFamily="34" charset="0"/>
              <a:cs typeface="Arial" panose="020B0604020202090204" pitchFamily="34" charset="0"/>
            </a:endParaRPr>
          </a:p>
          <a:p>
            <a:pPr lvl="1"/>
            <a:r>
              <a:rPr lang="en-CA" altLang="en-US">
                <a:latin typeface="Arial" panose="020B0604020202090204" pitchFamily="34" charset="0"/>
                <a:cs typeface="Arial" panose="020B0604020202090204" pitchFamily="34" charset="0"/>
              </a:rPr>
              <a:t>Its marked neighbours, C and I, are both blue</a:t>
            </a:r>
            <a:endParaRPr lang="en-CA" altLang="en-US">
              <a:latin typeface="Arial" panose="020B0604020202090204" pitchFamily="34" charset="0"/>
              <a:cs typeface="Arial" panose="020B0604020202090204" pitchFamily="34" charset="0"/>
            </a:endParaRPr>
          </a:p>
          <a:p>
            <a:pPr>
              <a:buFont typeface="Arial" panose="020B0604020202090204" pitchFamily="34" charset="0"/>
              <a:buNone/>
            </a:pPr>
            <a:endParaRPr lang="en-CA" altLang="en-US">
              <a:latin typeface="Arial" panose="020B0604020202090204" pitchFamily="34" charset="0"/>
              <a:cs typeface="Arial" panose="020B0604020202090204" pitchFamily="34" charset="0"/>
            </a:endParaRPr>
          </a:p>
        </p:txBody>
      </p:sp>
      <p:pic>
        <p:nvPicPr>
          <p:cNvPr id="70660" name="Picture 6" descr="C:\Users\dwharder\Desktop\a7.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62350" y="2706688"/>
            <a:ext cx="2017713"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p:cNvGraphicFramePr>
            <a:graphicFrameLocks noGrp="1"/>
          </p:cNvGraphicFramePr>
          <p:nvPr/>
        </p:nvGraphicFramePr>
        <p:xfrm>
          <a:off x="3492500" y="4979988"/>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endParaRPr lang="en-CA" sz="1800" b="1" dirty="0">
                        <a:solidFill>
                          <a:srgbClr val="00B0F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b="1"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b="1" dirty="0">
                        <a:solidFill>
                          <a:srgbClr val="00B0F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CA" altLang="en-US">
                <a:latin typeface="Arial" panose="020B0604020202090204" pitchFamily="34" charset="0"/>
                <a:cs typeface="Arial" panose="020B0604020202090204" pitchFamily="34" charset="0"/>
              </a:rPr>
              <a:t>Bipartite Graphs</a:t>
            </a:r>
            <a:endParaRPr lang="en-CA" altLang="en-US">
              <a:latin typeface="Arial" panose="020B0604020202090204" pitchFamily="34" charset="0"/>
              <a:cs typeface="Arial" panose="020B0604020202090204" pitchFamily="34" charset="0"/>
            </a:endParaRPr>
          </a:p>
        </p:txBody>
      </p:sp>
      <p:sp>
        <p:nvSpPr>
          <p:cNvPr id="71683" name="Content Placeholder 2"/>
          <p:cNvSpPr>
            <a:spLocks noGrp="1"/>
          </p:cNvSpPr>
          <p:nvPr>
            <p:ph idx="1"/>
          </p:nvPr>
        </p:nvSpPr>
        <p:spPr/>
        <p:txBody>
          <a:bodyPr/>
          <a:lstStyle/>
          <a:p>
            <a:pPr>
              <a:buFont typeface="Arial" panose="020B0604020202090204" pitchFamily="34" charset="0"/>
              <a:buNone/>
            </a:pPr>
            <a:r>
              <a:rPr lang="en-CA" altLang="en-US">
                <a:latin typeface="Arial" panose="020B0604020202090204" pitchFamily="34" charset="0"/>
                <a:cs typeface="Arial" panose="020B0604020202090204" pitchFamily="34" charset="0"/>
              </a:rPr>
              <a:t>	The queue is empty, the graph is bipartite</a:t>
            </a:r>
            <a:endParaRPr lang="en-CA" altLang="en-US">
              <a:latin typeface="Arial" panose="020B0604020202090204" pitchFamily="34" charset="0"/>
              <a:cs typeface="Arial" panose="020B0604020202090204" pitchFamily="34" charset="0"/>
            </a:endParaRPr>
          </a:p>
          <a:p>
            <a:pPr>
              <a:buFont typeface="Arial" panose="020B0604020202090204" pitchFamily="34" charset="0"/>
              <a:buNone/>
            </a:pPr>
            <a:endParaRPr lang="en-CA" altLang="en-US">
              <a:latin typeface="Arial" panose="020B0604020202090204" pitchFamily="34" charset="0"/>
              <a:cs typeface="Arial" panose="020B0604020202090204" pitchFamily="34" charset="0"/>
            </a:endParaRPr>
          </a:p>
        </p:txBody>
      </p:sp>
      <p:pic>
        <p:nvPicPr>
          <p:cNvPr id="71684" name="Picture 6" descr="C:\Users\dwharder\Desktop\a7.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62350" y="2706688"/>
            <a:ext cx="2017713"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p:cNvGraphicFramePr>
            <a:graphicFrameLocks noGrp="1"/>
          </p:cNvGraphicFramePr>
          <p:nvPr/>
        </p:nvGraphicFramePr>
        <p:xfrm>
          <a:off x="3492500" y="4979988"/>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endParaRPr lang="en-CA" sz="1800" b="1" dirty="0">
                        <a:solidFill>
                          <a:srgbClr val="00B0F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b="1"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b="1" dirty="0">
                        <a:solidFill>
                          <a:srgbClr val="00B0F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CA" altLang="en-US">
                <a:latin typeface="Arial" panose="020B0604020202090204" pitchFamily="34" charset="0"/>
                <a:cs typeface="Arial" panose="020B0604020202090204" pitchFamily="34" charset="0"/>
              </a:rPr>
              <a:t>Bipartite Graphs</a:t>
            </a:r>
            <a:endParaRPr lang="en-CA" altLang="en-US">
              <a:latin typeface="Arial" panose="020B0604020202090204" pitchFamily="34" charset="0"/>
              <a:cs typeface="Arial" panose="020B0604020202090204" pitchFamily="34" charset="0"/>
            </a:endParaRPr>
          </a:p>
        </p:txBody>
      </p:sp>
      <p:sp>
        <p:nvSpPr>
          <p:cNvPr id="72707" name="Content Placeholder 2"/>
          <p:cNvSpPr>
            <a:spLocks noGrp="1"/>
          </p:cNvSpPr>
          <p:nvPr>
            <p:ph idx="1"/>
          </p:nvPr>
        </p:nvSpPr>
        <p:spPr/>
        <p:txBody>
          <a:bodyPr/>
          <a:lstStyle/>
          <a:p>
            <a:pPr>
              <a:buFont typeface="Arial" panose="020B0604020202090204" pitchFamily="34" charset="0"/>
              <a:buNone/>
            </a:pPr>
            <a:r>
              <a:rPr lang="en-CA" altLang="en-US">
                <a:latin typeface="Arial" panose="020B0604020202090204" pitchFamily="34" charset="0"/>
                <a:cs typeface="Arial" panose="020B0604020202090204" pitchFamily="34" charset="0"/>
              </a:rPr>
              <a:t>	Consider the other graph which was claimed to be not bipartite</a:t>
            </a:r>
            <a:endParaRPr lang="en-CA" altLang="en-US">
              <a:latin typeface="Arial" panose="020B0604020202090204" pitchFamily="34" charset="0"/>
              <a:cs typeface="Arial" panose="020B0604020202090204" pitchFamily="34" charset="0"/>
            </a:endParaRPr>
          </a:p>
          <a:p>
            <a:pPr>
              <a:buFont typeface="Arial" panose="020B0604020202090204" pitchFamily="34" charset="0"/>
              <a:buNone/>
            </a:pPr>
            <a:endParaRPr lang="en-CA" altLang="en-US">
              <a:latin typeface="Arial" panose="020B0604020202090204" pitchFamily="34" charset="0"/>
              <a:cs typeface="Arial" panose="020B0604020202090204" pitchFamily="34" charset="0"/>
            </a:endParaRPr>
          </a:p>
        </p:txBody>
      </p:sp>
      <p:graphicFrame>
        <p:nvGraphicFramePr>
          <p:cNvPr id="5" name="Table 4"/>
          <p:cNvGraphicFramePr>
            <a:graphicFrameLocks noGrp="1"/>
          </p:cNvGraphicFramePr>
          <p:nvPr/>
        </p:nvGraphicFramePr>
        <p:xfrm>
          <a:off x="3492500" y="4979988"/>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endParaRPr lang="en-CA" sz="1800" b="1" dirty="0">
                        <a:solidFill>
                          <a:srgbClr val="00B0F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b="1"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b="1" dirty="0">
                        <a:solidFill>
                          <a:srgbClr val="00B0F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72724" name="Picture 4" descr="C:\Users\dwharder\Desktop\z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62350" y="2706688"/>
            <a:ext cx="2017713"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p:txBody>
          <a:bodyPr/>
          <a:lstStyle/>
          <a:p>
            <a:r>
              <a:rPr lang="en-CA" altLang="en-US">
                <a:latin typeface="Arial" panose="020B0604020202090204" pitchFamily="34" charset="0"/>
                <a:cs typeface="Arial" panose="020B0604020202090204" pitchFamily="34" charset="0"/>
              </a:rPr>
              <a:t>Bipartite Graphs</a:t>
            </a:r>
            <a:endParaRPr lang="en-CA" altLang="en-US">
              <a:latin typeface="Arial" panose="020B0604020202090204" pitchFamily="34" charset="0"/>
              <a:cs typeface="Arial" panose="020B0604020202090204" pitchFamily="34" charset="0"/>
            </a:endParaRPr>
          </a:p>
        </p:txBody>
      </p:sp>
      <p:sp>
        <p:nvSpPr>
          <p:cNvPr id="73731" name="Content Placeholder 2"/>
          <p:cNvSpPr>
            <a:spLocks noGrp="1"/>
          </p:cNvSpPr>
          <p:nvPr>
            <p:ph idx="1"/>
          </p:nvPr>
        </p:nvSpPr>
        <p:spPr/>
        <p:txBody>
          <a:bodyPr/>
          <a:lstStyle/>
          <a:p>
            <a:pPr>
              <a:buFont typeface="Arial" panose="020B0604020202090204" pitchFamily="34" charset="0"/>
              <a:buNone/>
            </a:pPr>
            <a:r>
              <a:rPr lang="en-CA" altLang="en-US">
                <a:latin typeface="Arial" panose="020B0604020202090204" pitchFamily="34" charset="0"/>
                <a:cs typeface="Arial" panose="020B0604020202090204" pitchFamily="34" charset="0"/>
              </a:rPr>
              <a:t>	Push A onto the queue and colour it red</a:t>
            </a:r>
            <a:endParaRPr lang="en-CA" altLang="en-US">
              <a:latin typeface="Arial" panose="020B0604020202090204" pitchFamily="34" charset="0"/>
              <a:cs typeface="Arial" panose="020B0604020202090204" pitchFamily="34" charset="0"/>
            </a:endParaRPr>
          </a:p>
          <a:p>
            <a:pPr>
              <a:buFont typeface="Arial" panose="020B0604020202090204" pitchFamily="34" charset="0"/>
              <a:buNone/>
            </a:pPr>
            <a:endParaRPr lang="en-CA" altLang="en-US">
              <a:latin typeface="Arial" panose="020B0604020202090204" pitchFamily="34" charset="0"/>
              <a:cs typeface="Arial" panose="020B0604020202090204" pitchFamily="34" charset="0"/>
            </a:endParaRPr>
          </a:p>
        </p:txBody>
      </p:sp>
      <p:graphicFrame>
        <p:nvGraphicFramePr>
          <p:cNvPr id="5" name="Table 4"/>
          <p:cNvGraphicFramePr>
            <a:graphicFrameLocks noGrp="1"/>
          </p:cNvGraphicFramePr>
          <p:nvPr/>
        </p:nvGraphicFramePr>
        <p:xfrm>
          <a:off x="3492500" y="4979988"/>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r>
                        <a:rPr lang="en-CA" sz="1800" b="1" dirty="0">
                          <a:solidFill>
                            <a:srgbClr val="FF0000"/>
                          </a:solidFill>
                        </a:rPr>
                        <a:t>A</a:t>
                      </a:r>
                      <a:endParaRPr lang="en-CA" sz="1800" b="1" dirty="0">
                        <a:solidFill>
                          <a:srgbClr val="00B0F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b="1"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b="1" dirty="0">
                        <a:solidFill>
                          <a:srgbClr val="00B0F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73748" name="Picture 2" descr="C:\Users\dwharder\Desktop\x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62350" y="2706688"/>
            <a:ext cx="2017713"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CA" altLang="en-US">
                <a:latin typeface="Arial" panose="020B0604020202090204" pitchFamily="34" charset="0"/>
                <a:cs typeface="Arial" panose="020B0604020202090204" pitchFamily="34" charset="0"/>
              </a:rPr>
              <a:t>Bipartite Graphs</a:t>
            </a:r>
            <a:endParaRPr lang="en-CA" altLang="en-US">
              <a:latin typeface="Arial" panose="020B0604020202090204" pitchFamily="34" charset="0"/>
              <a:cs typeface="Arial" panose="020B0604020202090204" pitchFamily="34" charset="0"/>
            </a:endParaRPr>
          </a:p>
        </p:txBody>
      </p:sp>
      <p:sp>
        <p:nvSpPr>
          <p:cNvPr id="74755" name="Content Placeholder 2"/>
          <p:cNvSpPr>
            <a:spLocks noGrp="1"/>
          </p:cNvSpPr>
          <p:nvPr>
            <p:ph idx="1"/>
          </p:nvPr>
        </p:nvSpPr>
        <p:spPr/>
        <p:txBody>
          <a:bodyPr/>
          <a:lstStyle/>
          <a:p>
            <a:pPr>
              <a:buFont typeface="Arial" panose="020B0604020202090204" pitchFamily="34" charset="0"/>
              <a:buNone/>
            </a:pPr>
            <a:r>
              <a:rPr lang="en-CA" altLang="en-US">
                <a:latin typeface="Arial" panose="020B0604020202090204" pitchFamily="34" charset="0"/>
                <a:cs typeface="Arial" panose="020B0604020202090204" pitchFamily="34" charset="0"/>
              </a:rPr>
              <a:t>	Pop A off the queue:</a:t>
            </a:r>
            <a:endParaRPr lang="en-CA" altLang="en-US">
              <a:latin typeface="Arial" panose="020B0604020202090204" pitchFamily="34" charset="0"/>
              <a:cs typeface="Arial" panose="020B0604020202090204" pitchFamily="34" charset="0"/>
            </a:endParaRPr>
          </a:p>
          <a:p>
            <a:pPr lvl="1"/>
            <a:r>
              <a:rPr lang="en-CA" altLang="en-US">
                <a:latin typeface="Arial" panose="020B0604020202090204" pitchFamily="34" charset="0"/>
                <a:cs typeface="Arial" panose="020B0604020202090204" pitchFamily="34" charset="0"/>
              </a:rPr>
              <a:t>Its neighbours are unmarked:  colour them blue and push them onto the queue</a:t>
            </a:r>
            <a:endParaRPr lang="en-CA" altLang="en-US">
              <a:latin typeface="Arial" panose="020B0604020202090204" pitchFamily="34" charset="0"/>
              <a:cs typeface="Arial" panose="020B0604020202090204" pitchFamily="34" charset="0"/>
            </a:endParaRPr>
          </a:p>
          <a:p>
            <a:pPr>
              <a:buFont typeface="Arial" panose="020B0604020202090204" pitchFamily="34" charset="0"/>
              <a:buNone/>
            </a:pPr>
            <a:endParaRPr lang="en-CA" altLang="en-US">
              <a:latin typeface="Arial" panose="020B0604020202090204" pitchFamily="34" charset="0"/>
              <a:cs typeface="Arial" panose="020B0604020202090204" pitchFamily="34" charset="0"/>
            </a:endParaRPr>
          </a:p>
          <a:p>
            <a:pPr>
              <a:buFont typeface="Arial" panose="020B0604020202090204" pitchFamily="34" charset="0"/>
              <a:buNone/>
            </a:pPr>
            <a:endParaRPr lang="en-CA" altLang="en-US">
              <a:latin typeface="Arial" panose="020B0604020202090204" pitchFamily="34" charset="0"/>
              <a:cs typeface="Arial" panose="020B0604020202090204" pitchFamily="34" charset="0"/>
            </a:endParaRPr>
          </a:p>
        </p:txBody>
      </p:sp>
      <p:graphicFrame>
        <p:nvGraphicFramePr>
          <p:cNvPr id="5" name="Table 4"/>
          <p:cNvGraphicFramePr>
            <a:graphicFrameLocks noGrp="1"/>
          </p:cNvGraphicFramePr>
          <p:nvPr/>
        </p:nvGraphicFramePr>
        <p:xfrm>
          <a:off x="3492500" y="4979988"/>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r>
                        <a:rPr lang="en-CA" sz="1800" b="1" dirty="0">
                          <a:solidFill>
                            <a:srgbClr val="00B0F0"/>
                          </a:solidFill>
                        </a:rPr>
                        <a:t>B</a:t>
                      </a:r>
                      <a:endParaRPr lang="en-CA" sz="1800" b="1" dirty="0">
                        <a:solidFill>
                          <a:srgbClr val="00B0F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dirty="0">
                          <a:solidFill>
                            <a:srgbClr val="00B0F0"/>
                          </a:solidFill>
                        </a:rPr>
                        <a:t>F</a:t>
                      </a:r>
                      <a:endParaRPr lang="en-CA" sz="1800" b="1" dirty="0">
                        <a:solidFill>
                          <a:srgbClr val="00B0F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b="1" dirty="0">
                        <a:solidFill>
                          <a:srgbClr val="00B0F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74772" name="Picture 3" descr="C:\Users\dwharder\Desktop\x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62350" y="2706688"/>
            <a:ext cx="2017713"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CA" altLang="en-US">
                <a:latin typeface="Arial" panose="020B0604020202090204" pitchFamily="34" charset="0"/>
                <a:cs typeface="Arial" panose="020B0604020202090204" pitchFamily="34" charset="0"/>
              </a:rPr>
              <a:t>Bipartite Graphs</a:t>
            </a:r>
            <a:endParaRPr lang="en-CA" altLang="en-US">
              <a:latin typeface="Arial" panose="020B0604020202090204" pitchFamily="34" charset="0"/>
              <a:cs typeface="Arial" panose="020B0604020202090204" pitchFamily="34" charset="0"/>
            </a:endParaRPr>
          </a:p>
        </p:txBody>
      </p:sp>
      <p:sp>
        <p:nvSpPr>
          <p:cNvPr id="75779" name="Content Placeholder 2"/>
          <p:cNvSpPr>
            <a:spLocks noGrp="1"/>
          </p:cNvSpPr>
          <p:nvPr>
            <p:ph idx="1"/>
          </p:nvPr>
        </p:nvSpPr>
        <p:spPr/>
        <p:txBody>
          <a:bodyPr/>
          <a:lstStyle/>
          <a:p>
            <a:pPr>
              <a:buFont typeface="Arial" panose="020B0604020202090204" pitchFamily="34" charset="0"/>
              <a:buNone/>
            </a:pPr>
            <a:r>
              <a:rPr lang="en-CA" altLang="en-US">
                <a:latin typeface="Arial" panose="020B0604020202090204" pitchFamily="34" charset="0"/>
                <a:cs typeface="Arial" panose="020B0604020202090204" pitchFamily="34" charset="0"/>
              </a:rPr>
              <a:t>	Pop B off the queue:</a:t>
            </a:r>
            <a:endParaRPr lang="en-CA" altLang="en-US">
              <a:latin typeface="Arial" panose="020B0604020202090204" pitchFamily="34" charset="0"/>
              <a:cs typeface="Arial" panose="020B0604020202090204" pitchFamily="34" charset="0"/>
            </a:endParaRPr>
          </a:p>
          <a:p>
            <a:pPr lvl="1"/>
            <a:r>
              <a:rPr lang="en-CA" altLang="en-US">
                <a:latin typeface="Arial" panose="020B0604020202090204" pitchFamily="34" charset="0"/>
                <a:cs typeface="Arial" panose="020B0604020202090204" pitchFamily="34" charset="0"/>
              </a:rPr>
              <a:t>Its one neighbour, A, is red</a:t>
            </a:r>
            <a:endParaRPr lang="en-CA" altLang="en-US">
              <a:latin typeface="Arial" panose="020B0604020202090204" pitchFamily="34" charset="0"/>
              <a:cs typeface="Arial" panose="020B0604020202090204" pitchFamily="34" charset="0"/>
            </a:endParaRPr>
          </a:p>
          <a:p>
            <a:pPr lvl="1"/>
            <a:r>
              <a:rPr lang="en-CA" altLang="en-US">
                <a:latin typeface="Arial" panose="020B0604020202090204" pitchFamily="34" charset="0"/>
                <a:cs typeface="Arial" panose="020B0604020202090204" pitchFamily="34" charset="0"/>
              </a:rPr>
              <a:t>The other neighbour, H, is unmarked:  colour it red and push it onto the queue</a:t>
            </a:r>
            <a:endParaRPr lang="en-CA" altLang="en-US">
              <a:latin typeface="Arial" panose="020B0604020202090204" pitchFamily="34" charset="0"/>
              <a:cs typeface="Arial" panose="020B0604020202090204" pitchFamily="34" charset="0"/>
            </a:endParaRPr>
          </a:p>
        </p:txBody>
      </p:sp>
      <p:graphicFrame>
        <p:nvGraphicFramePr>
          <p:cNvPr id="5" name="Table 4"/>
          <p:cNvGraphicFramePr>
            <a:graphicFrameLocks noGrp="1"/>
          </p:cNvGraphicFramePr>
          <p:nvPr/>
        </p:nvGraphicFramePr>
        <p:xfrm>
          <a:off x="3492500" y="4979988"/>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CA" sz="1800" b="1" dirty="0">
                          <a:solidFill>
                            <a:srgbClr val="00B0F0"/>
                          </a:solidFill>
                        </a:rPr>
                        <a:t>F</a:t>
                      </a:r>
                      <a:endParaRPr lang="en-CA" sz="1800" b="1" dirty="0">
                        <a:solidFill>
                          <a:srgbClr val="00B0F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CA" sz="1800" b="1" dirty="0">
                          <a:solidFill>
                            <a:srgbClr val="FF0000"/>
                          </a:solidFill>
                        </a:rPr>
                        <a:t>H</a:t>
                      </a:r>
                      <a:endParaRPr lang="en-CA" sz="1800" b="1"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b="1" dirty="0">
                        <a:solidFill>
                          <a:srgbClr val="00B0F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75796" name="Picture 4" descr="C:\Users\dwharder\Desktop\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62350" y="2706688"/>
            <a:ext cx="2017713"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p:txBody>
          <a:bodyPr/>
          <a:lstStyle/>
          <a:p>
            <a:r>
              <a:rPr lang="en-CA" altLang="en-US">
                <a:latin typeface="Arial" panose="020B0604020202090204" pitchFamily="34" charset="0"/>
                <a:cs typeface="Arial" panose="020B0604020202090204" pitchFamily="34" charset="0"/>
              </a:rPr>
              <a:t>Bipartite Graphs</a:t>
            </a:r>
            <a:endParaRPr lang="en-CA" altLang="en-US">
              <a:latin typeface="Arial" panose="020B0604020202090204" pitchFamily="34" charset="0"/>
              <a:cs typeface="Arial" panose="020B0604020202090204" pitchFamily="34" charset="0"/>
            </a:endParaRPr>
          </a:p>
        </p:txBody>
      </p:sp>
      <p:sp>
        <p:nvSpPr>
          <p:cNvPr id="76803" name="Content Placeholder 2"/>
          <p:cNvSpPr>
            <a:spLocks noGrp="1"/>
          </p:cNvSpPr>
          <p:nvPr>
            <p:ph idx="1"/>
          </p:nvPr>
        </p:nvSpPr>
        <p:spPr/>
        <p:txBody>
          <a:bodyPr/>
          <a:lstStyle/>
          <a:p>
            <a:pPr>
              <a:buFont typeface="Arial" panose="020B0604020202090204" pitchFamily="34" charset="0"/>
              <a:buNone/>
            </a:pPr>
            <a:r>
              <a:rPr lang="en-CA" altLang="en-US">
                <a:latin typeface="Arial" panose="020B0604020202090204" pitchFamily="34" charset="0"/>
                <a:cs typeface="Arial" panose="020B0604020202090204" pitchFamily="34" charset="0"/>
              </a:rPr>
              <a:t>	Pop F off the queue:</a:t>
            </a:r>
            <a:endParaRPr lang="en-CA" altLang="en-US">
              <a:latin typeface="Arial" panose="020B0604020202090204" pitchFamily="34" charset="0"/>
              <a:cs typeface="Arial" panose="020B0604020202090204" pitchFamily="34" charset="0"/>
            </a:endParaRPr>
          </a:p>
          <a:p>
            <a:pPr lvl="1"/>
            <a:r>
              <a:rPr lang="en-CA" altLang="en-US">
                <a:latin typeface="Arial" panose="020B0604020202090204" pitchFamily="34" charset="0"/>
                <a:cs typeface="Arial" panose="020B0604020202090204" pitchFamily="34" charset="0"/>
              </a:rPr>
              <a:t>Its one neighbour, A, is red</a:t>
            </a:r>
            <a:endParaRPr lang="en-CA" altLang="en-US">
              <a:latin typeface="Arial" panose="020B0604020202090204" pitchFamily="34" charset="0"/>
              <a:cs typeface="Arial" panose="020B0604020202090204" pitchFamily="34" charset="0"/>
            </a:endParaRPr>
          </a:p>
          <a:p>
            <a:pPr lvl="1"/>
            <a:r>
              <a:rPr lang="en-CA" altLang="en-US">
                <a:latin typeface="Arial" panose="020B0604020202090204" pitchFamily="34" charset="0"/>
                <a:cs typeface="Arial" panose="020B0604020202090204" pitchFamily="34" charset="0"/>
              </a:rPr>
              <a:t>The other neighbours, E and G, are unmarked:  colour them red and push it onto the queue</a:t>
            </a:r>
            <a:endParaRPr lang="en-CA" altLang="en-US">
              <a:latin typeface="Arial" panose="020B0604020202090204" pitchFamily="34" charset="0"/>
              <a:cs typeface="Arial" panose="020B0604020202090204" pitchFamily="34" charset="0"/>
            </a:endParaRPr>
          </a:p>
          <a:p>
            <a:pPr>
              <a:buFont typeface="Arial" panose="020B0604020202090204" pitchFamily="34" charset="0"/>
              <a:buNone/>
            </a:pPr>
            <a:endParaRPr lang="en-CA" altLang="en-US">
              <a:latin typeface="Arial" panose="020B0604020202090204" pitchFamily="34" charset="0"/>
              <a:cs typeface="Arial" panose="020B0604020202090204" pitchFamily="34" charset="0"/>
            </a:endParaRPr>
          </a:p>
        </p:txBody>
      </p:sp>
      <p:graphicFrame>
        <p:nvGraphicFramePr>
          <p:cNvPr id="5" name="Table 4"/>
          <p:cNvGraphicFramePr>
            <a:graphicFrameLocks noGrp="1"/>
          </p:cNvGraphicFramePr>
          <p:nvPr/>
        </p:nvGraphicFramePr>
        <p:xfrm>
          <a:off x="3492500" y="4979988"/>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CA" sz="1800" b="1" dirty="0">
                          <a:solidFill>
                            <a:srgbClr val="FF0000"/>
                          </a:solidFill>
                        </a:rPr>
                        <a:t>H</a:t>
                      </a:r>
                      <a:endParaRPr lang="en-CA" sz="1800" b="1"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dirty="0">
                          <a:solidFill>
                            <a:srgbClr val="FF0000"/>
                          </a:solidFill>
                        </a:rPr>
                        <a:t>E</a:t>
                      </a:r>
                      <a:endParaRPr lang="en-CA" sz="1800" b="1"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dirty="0">
                          <a:solidFill>
                            <a:srgbClr val="FF0000"/>
                          </a:solidFill>
                        </a:rPr>
                        <a:t>G</a:t>
                      </a:r>
                      <a:endParaRPr lang="en-CA" sz="1800" b="1" dirty="0">
                        <a:solidFill>
                          <a:srgbClr val="00B0F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76820" name="Picture 5" descr="C:\Users\dwharder\Desktop\x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62350" y="2706688"/>
            <a:ext cx="2017713"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endParaRPr lang="en-CA" dirty="0"/>
          </a:p>
        </p:txBody>
      </p:sp>
      <p:sp>
        <p:nvSpPr>
          <p:cNvPr id="3" name="Content Placeholder 2"/>
          <p:cNvSpPr>
            <a:spLocks noGrp="1"/>
          </p:cNvSpPr>
          <p:nvPr>
            <p:ph idx="1"/>
          </p:nvPr>
        </p:nvSpPr>
        <p:spPr/>
        <p:txBody>
          <a:bodyPr/>
          <a:lstStyle/>
          <a:p>
            <a:pPr marL="357505" indent="-357505">
              <a:buNone/>
            </a:pPr>
            <a:r>
              <a:rPr lang="en-CA" dirty="0"/>
              <a:t>	Performing a breadth-first traversal:</a:t>
            </a:r>
            <a:endParaRPr lang="en-CA" dirty="0"/>
          </a:p>
          <a:p>
            <a:pPr lvl="1"/>
            <a:r>
              <a:rPr lang="en-CA" dirty="0"/>
              <a:t>Pop C and push F</a:t>
            </a:r>
            <a:endParaRPr lang="en-CA" dirty="0"/>
          </a:p>
          <a:p>
            <a:pPr marL="457200" lvl="1" indent="0">
              <a:buNone/>
            </a:pPr>
            <a:r>
              <a:rPr lang="en-CA" dirty="0"/>
              <a:t>			A, B, C</a:t>
            </a:r>
            <a:endParaRPr lang="en-CA" dirty="0"/>
          </a:p>
        </p:txBody>
      </p:sp>
      <p:graphicFrame>
        <p:nvGraphicFramePr>
          <p:cNvPr id="5" name="Table 4"/>
          <p:cNvGraphicFramePr>
            <a:graphicFrameLocks noGrp="1"/>
          </p:cNvGraphicFramePr>
          <p:nvPr/>
        </p:nvGraphicFramePr>
        <p:xfrm>
          <a:off x="1907704" y="5373216"/>
          <a:ext cx="3024336" cy="370840"/>
        </p:xfrm>
        <a:graphic>
          <a:graphicData uri="http://schemas.openxmlformats.org/drawingml/2006/table">
            <a:tbl>
              <a:tblPr firstRow="1" bandRow="1">
                <a:tableStyleId>{2D5ABB26-0587-4C30-8999-92F81FD0307C}</a:tableStyleId>
              </a:tblPr>
              <a:tblGrid>
                <a:gridCol w="504056"/>
                <a:gridCol w="504056"/>
                <a:gridCol w="504056"/>
                <a:gridCol w="504056"/>
                <a:gridCol w="504056"/>
                <a:gridCol w="504056"/>
              </a:tblGrid>
              <a:tr h="370840">
                <a:tc>
                  <a:txBody>
                    <a:bodyPr/>
                    <a:lstStyle/>
                    <a:p>
                      <a:pPr algn="ctr"/>
                      <a:r>
                        <a:rPr lang="en-CA" dirty="0"/>
                        <a:t>E</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a:t>D</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a:t>F</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6" name="Picture 12" descr="C:\Users\dwharder\Desktop\a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70448" y="2708920"/>
            <a:ext cx="4486283" cy="24218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p:txBody>
          <a:bodyPr/>
          <a:lstStyle/>
          <a:p>
            <a:r>
              <a:rPr lang="en-CA" altLang="en-US">
                <a:latin typeface="Arial" panose="020B0604020202090204" pitchFamily="34" charset="0"/>
                <a:cs typeface="Arial" panose="020B0604020202090204" pitchFamily="34" charset="0"/>
              </a:rPr>
              <a:t>Bipartite Graphs</a:t>
            </a:r>
            <a:endParaRPr lang="en-CA" altLang="en-US">
              <a:latin typeface="Arial" panose="020B0604020202090204" pitchFamily="34" charset="0"/>
              <a:cs typeface="Arial" panose="020B0604020202090204" pitchFamily="34" charset="0"/>
            </a:endParaRPr>
          </a:p>
        </p:txBody>
      </p:sp>
      <p:sp>
        <p:nvSpPr>
          <p:cNvPr id="77827" name="Content Placeholder 2"/>
          <p:cNvSpPr>
            <a:spLocks noGrp="1"/>
          </p:cNvSpPr>
          <p:nvPr>
            <p:ph idx="1"/>
          </p:nvPr>
        </p:nvSpPr>
        <p:spPr/>
        <p:txBody>
          <a:bodyPr/>
          <a:lstStyle/>
          <a:p>
            <a:pPr>
              <a:buFont typeface="Arial" panose="020B0604020202090204" pitchFamily="34" charset="0"/>
              <a:buNone/>
            </a:pPr>
            <a:r>
              <a:rPr lang="en-CA" altLang="en-US">
                <a:latin typeface="Arial" panose="020B0604020202090204" pitchFamily="34" charset="0"/>
                <a:cs typeface="Arial" panose="020B0604020202090204" pitchFamily="34" charset="0"/>
              </a:rPr>
              <a:t>	Pop H off the queue—it is red:</a:t>
            </a:r>
            <a:endParaRPr lang="en-CA" altLang="en-US">
              <a:latin typeface="Arial" panose="020B0604020202090204" pitchFamily="34" charset="0"/>
              <a:cs typeface="Arial" panose="020B0604020202090204" pitchFamily="34" charset="0"/>
            </a:endParaRPr>
          </a:p>
          <a:p>
            <a:pPr lvl="1"/>
            <a:r>
              <a:rPr lang="en-CA" altLang="en-US">
                <a:latin typeface="Arial" panose="020B0604020202090204" pitchFamily="34" charset="0"/>
                <a:cs typeface="Arial" panose="020B0604020202090204" pitchFamily="34" charset="0"/>
              </a:rPr>
              <a:t>Its one neighbour, G, is already red</a:t>
            </a:r>
            <a:endParaRPr lang="en-CA" altLang="en-US">
              <a:latin typeface="Arial" panose="020B0604020202090204" pitchFamily="34" charset="0"/>
              <a:cs typeface="Arial" panose="020B0604020202090204" pitchFamily="34" charset="0"/>
            </a:endParaRPr>
          </a:p>
          <a:p>
            <a:pPr lvl="1"/>
            <a:r>
              <a:rPr lang="en-CA" altLang="en-US">
                <a:latin typeface="Arial" panose="020B0604020202090204" pitchFamily="34" charset="0"/>
                <a:cs typeface="Arial" panose="020B0604020202090204" pitchFamily="34" charset="0"/>
              </a:rPr>
              <a:t>The graph is not bipartite</a:t>
            </a:r>
            <a:endParaRPr lang="en-CA" altLang="en-US">
              <a:latin typeface="Arial" panose="020B0604020202090204" pitchFamily="34" charset="0"/>
              <a:cs typeface="Arial" panose="020B0604020202090204" pitchFamily="34" charset="0"/>
            </a:endParaRPr>
          </a:p>
          <a:p>
            <a:pPr>
              <a:buFont typeface="Arial" panose="020B0604020202090204" pitchFamily="34" charset="0"/>
              <a:buNone/>
            </a:pPr>
            <a:endParaRPr lang="en-CA" altLang="en-US">
              <a:latin typeface="Arial" panose="020B0604020202090204" pitchFamily="34" charset="0"/>
              <a:cs typeface="Arial" panose="020B0604020202090204" pitchFamily="34" charset="0"/>
            </a:endParaRPr>
          </a:p>
          <a:p>
            <a:pPr>
              <a:buFont typeface="Arial" panose="020B0604020202090204" pitchFamily="34" charset="0"/>
              <a:buNone/>
            </a:pPr>
            <a:endParaRPr lang="en-CA" altLang="en-US">
              <a:latin typeface="Arial" panose="020B0604020202090204" pitchFamily="34" charset="0"/>
              <a:cs typeface="Arial" panose="020B0604020202090204" pitchFamily="34" charset="0"/>
            </a:endParaRPr>
          </a:p>
        </p:txBody>
      </p:sp>
      <p:graphicFrame>
        <p:nvGraphicFramePr>
          <p:cNvPr id="5" name="Table 4"/>
          <p:cNvGraphicFramePr>
            <a:graphicFrameLocks noGrp="1"/>
          </p:cNvGraphicFramePr>
          <p:nvPr/>
        </p:nvGraphicFramePr>
        <p:xfrm>
          <a:off x="3492500" y="4979988"/>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r>
                        <a:rPr lang="en-CA" sz="1800" b="1" dirty="0">
                          <a:solidFill>
                            <a:srgbClr val="FF0000"/>
                          </a:solidFill>
                        </a:rPr>
                        <a:t>E</a:t>
                      </a:r>
                      <a:endParaRPr lang="en-CA" sz="1800" b="1"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dirty="0">
                          <a:solidFill>
                            <a:srgbClr val="FF0000"/>
                          </a:solidFill>
                        </a:rPr>
                        <a:t>G</a:t>
                      </a:r>
                      <a:endParaRPr lang="en-CA" sz="1800" b="1" dirty="0">
                        <a:solidFill>
                          <a:srgbClr val="00B0F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b="1" dirty="0">
                        <a:solidFill>
                          <a:srgbClr val="00B0F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solidFill>
                          <a:srgbClr val="FF0000"/>
                        </a:solidFill>
                      </a:endParaRP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77844" name="Picture 5" descr="C:\Users\dwharder\Desktop\x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62350" y="2706688"/>
            <a:ext cx="2017713"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CA" altLang="en-US">
                <a:latin typeface="Arial" panose="020B0604020202090204" pitchFamily="34" charset="0"/>
                <a:cs typeface="Arial" panose="020B0604020202090204" pitchFamily="34" charset="0"/>
              </a:rPr>
              <a:t>Bipartite Graphs</a:t>
            </a:r>
            <a:endParaRPr lang="en-CA" altLang="en-US">
              <a:latin typeface="Arial" panose="020B0604020202090204" pitchFamily="34" charset="0"/>
              <a:cs typeface="Arial" panose="020B0604020202090204" pitchFamily="34" charset="0"/>
            </a:endParaRPr>
          </a:p>
        </p:txBody>
      </p:sp>
      <p:sp>
        <p:nvSpPr>
          <p:cNvPr id="78851" name="Content Placeholder 2"/>
          <p:cNvSpPr>
            <a:spLocks noGrp="1"/>
          </p:cNvSpPr>
          <p:nvPr>
            <p:ph idx="1"/>
          </p:nvPr>
        </p:nvSpPr>
        <p:spPr/>
        <p:txBody>
          <a:bodyPr/>
          <a:lstStyle/>
          <a:p>
            <a:pPr>
              <a:buFont typeface="Arial" panose="020B0604020202090204" pitchFamily="34" charset="0"/>
              <a:buNone/>
            </a:pPr>
            <a:r>
              <a:rPr lang="en-CA" altLang="en-US">
                <a:latin typeface="Arial" panose="020B0604020202090204" pitchFamily="34" charset="0"/>
                <a:cs typeface="Arial" panose="020B0604020202090204" pitchFamily="34" charset="0"/>
              </a:rPr>
              <a:t>	Definition</a:t>
            </a:r>
            <a:endParaRPr lang="en-CA" altLang="en-US">
              <a:latin typeface="Arial" panose="020B0604020202090204" pitchFamily="34" charset="0"/>
              <a:cs typeface="Arial" panose="020B0604020202090204" pitchFamily="34" charset="0"/>
            </a:endParaRPr>
          </a:p>
          <a:p>
            <a:pPr lvl="1">
              <a:buFont typeface="Arial" panose="020B0604020202090204" pitchFamily="34" charset="0"/>
              <a:buNone/>
            </a:pPr>
            <a:r>
              <a:rPr lang="en-CA" altLang="en-US">
                <a:latin typeface="Arial" panose="020B0604020202090204" pitchFamily="34" charset="0"/>
                <a:cs typeface="Arial" panose="020B0604020202090204" pitchFamily="34" charset="0"/>
              </a:rPr>
              <a:t>	Cycles that contains either an even number or an odd number of vertices are said to be </a:t>
            </a:r>
            <a:r>
              <a:rPr lang="en-CA" altLang="en-US" i="1">
                <a:latin typeface="Arial" panose="020B0604020202090204" pitchFamily="34" charset="0"/>
                <a:cs typeface="Arial" panose="020B0604020202090204" pitchFamily="34" charset="0"/>
              </a:rPr>
              <a:t>even cycles</a:t>
            </a:r>
            <a:r>
              <a:rPr lang="en-CA" altLang="en-US">
                <a:latin typeface="Arial" panose="020B0604020202090204" pitchFamily="34" charset="0"/>
                <a:cs typeface="Arial" panose="020B0604020202090204" pitchFamily="34" charset="0"/>
              </a:rPr>
              <a:t> and </a:t>
            </a:r>
            <a:r>
              <a:rPr lang="en-CA" altLang="en-US" i="1">
                <a:latin typeface="Arial" panose="020B0604020202090204" pitchFamily="34" charset="0"/>
                <a:cs typeface="Arial" panose="020B0604020202090204" pitchFamily="34" charset="0"/>
              </a:rPr>
              <a:t>odd cycles</a:t>
            </a:r>
            <a:r>
              <a:rPr lang="en-CA" altLang="en-US">
                <a:latin typeface="Arial" panose="020B0604020202090204" pitchFamily="34" charset="0"/>
                <a:cs typeface="Arial" panose="020B0604020202090204" pitchFamily="34" charset="0"/>
              </a:rPr>
              <a:t>, respectively</a:t>
            </a:r>
            <a:endParaRPr lang="en-CA" altLang="en-US">
              <a:latin typeface="Arial" panose="020B0604020202090204" pitchFamily="34" charset="0"/>
              <a:cs typeface="Arial" panose="020B0604020202090204" pitchFamily="34" charset="0"/>
            </a:endParaRPr>
          </a:p>
          <a:p>
            <a:pPr>
              <a:buFont typeface="Arial" panose="020B0604020202090204" pitchFamily="34" charset="0"/>
              <a:buNone/>
            </a:pPr>
            <a:endParaRPr lang="en-CA" altLang="en-US">
              <a:latin typeface="Arial" panose="020B0604020202090204" pitchFamily="34" charset="0"/>
              <a:cs typeface="Arial" panose="020B0604020202090204" pitchFamily="34" charset="0"/>
            </a:endParaRPr>
          </a:p>
          <a:p>
            <a:pPr>
              <a:buFont typeface="Arial" panose="020B0604020202090204" pitchFamily="34" charset="0"/>
              <a:buNone/>
            </a:pPr>
            <a:r>
              <a:rPr lang="en-CA" altLang="en-US">
                <a:latin typeface="Arial" panose="020B0604020202090204" pitchFamily="34" charset="0"/>
                <a:cs typeface="Arial" panose="020B0604020202090204" pitchFamily="34" charset="0"/>
              </a:rPr>
              <a:t>	Theorem</a:t>
            </a:r>
            <a:endParaRPr lang="en-CA" altLang="en-US">
              <a:latin typeface="Arial" panose="020B0604020202090204" pitchFamily="34" charset="0"/>
              <a:cs typeface="Arial" panose="020B0604020202090204" pitchFamily="34" charset="0"/>
            </a:endParaRPr>
          </a:p>
          <a:p>
            <a:pPr lvl="1">
              <a:buFont typeface="Arial" panose="020B0604020202090204" pitchFamily="34" charset="0"/>
              <a:buNone/>
            </a:pPr>
            <a:r>
              <a:rPr lang="en-CA" altLang="en-US">
                <a:latin typeface="Arial" panose="020B0604020202090204" pitchFamily="34" charset="0"/>
                <a:cs typeface="Arial" panose="020B0604020202090204" pitchFamily="34" charset="0"/>
              </a:rPr>
              <a:t>	A graph is bipartite if and only if it does not contain any odd cycles</a:t>
            </a:r>
            <a:endParaRPr lang="en-CA" altLang="en-US">
              <a:latin typeface="Arial" panose="020B0604020202090204" pitchFamily="34" charset="0"/>
              <a:cs typeface="Arial" panose="020B0604020202090204" pitchFamily="34" charset="0"/>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altLang="en-US">
                <a:latin typeface="Arial" panose="020B0604020202090204" pitchFamily="34" charset="0"/>
                <a:cs typeface="Arial" panose="020B0604020202090204" pitchFamily="34" charset="0"/>
              </a:rPr>
              <a:t>Sumary</a:t>
            </a:r>
            <a:endParaRPr lang="en-US" altLang="en-US">
              <a:latin typeface="Arial" panose="020B0604020202090204" pitchFamily="34" charset="0"/>
              <a:cs typeface="Arial" panose="020B0604020202090204" pitchFamily="34" charset="0"/>
            </a:endParaRPr>
          </a:p>
        </p:txBody>
      </p:sp>
      <p:sp>
        <p:nvSpPr>
          <p:cNvPr id="79875" name="Rectangle 3"/>
          <p:cNvSpPr>
            <a:spLocks noGrp="1" noChangeArrowheads="1"/>
          </p:cNvSpPr>
          <p:nvPr>
            <p:ph type="body" idx="1"/>
          </p:nvPr>
        </p:nvSpPr>
        <p:spPr/>
        <p:txBody>
          <a:bodyPr/>
          <a:lstStyle/>
          <a:p>
            <a:pPr>
              <a:buFont typeface="Arial" panose="020B0604020202090204" pitchFamily="34" charset="0"/>
              <a:buNone/>
            </a:pPr>
            <a:r>
              <a:rPr lang="en-US" altLang="en-US" dirty="0">
                <a:latin typeface="Arial" panose="020B0604020202090204" pitchFamily="34" charset="0"/>
                <a:cs typeface="Arial" panose="020B0604020202090204" pitchFamily="34" charset="0"/>
              </a:rPr>
              <a:t>	This topic looked at identifying bipartite graphs</a:t>
            </a:r>
            <a:endParaRPr lang="en-US" altLang="en-US" dirty="0">
              <a:latin typeface="Arial" panose="020B0604020202090204" pitchFamily="34" charset="0"/>
              <a:cs typeface="Arial" panose="020B0604020202090204" pitchFamily="34" charset="0"/>
            </a:endParaRPr>
          </a:p>
          <a:p>
            <a:pPr lvl="1"/>
            <a:r>
              <a:rPr lang="en-US" altLang="en-US" dirty="0">
                <a:latin typeface="Arial" panose="020B0604020202090204" pitchFamily="34" charset="0"/>
                <a:cs typeface="Arial" panose="020B0604020202090204" pitchFamily="34" charset="0"/>
              </a:rPr>
              <a:t>Perform a breadth-first traversal</a:t>
            </a:r>
            <a:endParaRPr lang="en-US" altLang="en-US" dirty="0">
              <a:latin typeface="Arial" panose="020B0604020202090204" pitchFamily="34" charset="0"/>
              <a:cs typeface="Arial" panose="020B0604020202090204" pitchFamily="34" charset="0"/>
            </a:endParaRPr>
          </a:p>
          <a:p>
            <a:pPr lvl="1"/>
            <a:r>
              <a:rPr lang="en-US" altLang="en-US" dirty="0">
                <a:latin typeface="Arial" panose="020B0604020202090204" pitchFamily="34" charset="0"/>
                <a:cs typeface="Arial" panose="020B0604020202090204" pitchFamily="34" charset="0"/>
              </a:rPr>
              <a:t>Each vertex is given one of two identifiers (we used color)</a:t>
            </a:r>
            <a:endParaRPr lang="en-US" altLang="en-US" dirty="0">
              <a:latin typeface="Arial" panose="020B0604020202090204" pitchFamily="34" charset="0"/>
              <a:cs typeface="Arial" panose="020B0604020202090204" pitchFamily="34" charset="0"/>
            </a:endParaRPr>
          </a:p>
          <a:p>
            <a:pPr lvl="1"/>
            <a:r>
              <a:rPr lang="en-US" altLang="en-US" dirty="0">
                <a:latin typeface="Arial" panose="020B0604020202090204" pitchFamily="34" charset="0"/>
                <a:cs typeface="Arial" panose="020B0604020202090204" pitchFamily="34" charset="0"/>
              </a:rPr>
              <a:t>The first vertex is identified as one color and pushed onto the queue</a:t>
            </a:r>
            <a:endParaRPr lang="en-US" altLang="en-US" dirty="0">
              <a:latin typeface="Arial" panose="020B0604020202090204" pitchFamily="34" charset="0"/>
              <a:cs typeface="Arial" panose="020B0604020202090204" pitchFamily="34" charset="0"/>
            </a:endParaRPr>
          </a:p>
          <a:p>
            <a:pPr lvl="1"/>
            <a:r>
              <a:rPr lang="en-US" altLang="en-US" dirty="0">
                <a:latin typeface="Arial" panose="020B0604020202090204" pitchFamily="34" charset="0"/>
                <a:cs typeface="Arial" panose="020B0604020202090204" pitchFamily="34" charset="0"/>
              </a:rPr>
              <a:t>When a vertex is popped:</a:t>
            </a:r>
            <a:endParaRPr lang="en-US" altLang="en-US" dirty="0">
              <a:latin typeface="Arial" panose="020B0604020202090204" pitchFamily="34" charset="0"/>
              <a:cs typeface="Arial" panose="020B0604020202090204" pitchFamily="34" charset="0"/>
            </a:endParaRPr>
          </a:p>
          <a:p>
            <a:pPr lvl="2"/>
            <a:r>
              <a:rPr lang="en-US" altLang="en-US" dirty="0">
                <a:latin typeface="Arial" panose="020B0604020202090204" pitchFamily="34" charset="0"/>
                <a:cs typeface="Arial" panose="020B0604020202090204" pitchFamily="34" charset="0"/>
              </a:rPr>
              <a:t>Each unvisited neighbor is pushed onto the tree with the opposite color</a:t>
            </a:r>
            <a:endParaRPr lang="en-US" altLang="en-US" dirty="0">
              <a:latin typeface="Arial" panose="020B0604020202090204" pitchFamily="34" charset="0"/>
              <a:cs typeface="Arial" panose="020B0604020202090204" pitchFamily="34" charset="0"/>
            </a:endParaRPr>
          </a:p>
          <a:p>
            <a:pPr lvl="2"/>
            <a:r>
              <a:rPr lang="en-US" altLang="en-US" dirty="0">
                <a:latin typeface="Arial" panose="020B0604020202090204" pitchFamily="34" charset="0"/>
                <a:cs typeface="Arial" panose="020B0604020202090204" pitchFamily="34" charset="0"/>
              </a:rPr>
              <a:t>Each visited neighbor must be the opposite color</a:t>
            </a:r>
            <a:endParaRPr lang="en-US" altLang="en-US" dirty="0">
              <a:latin typeface="Arial" panose="020B0604020202090204" pitchFamily="34" charset="0"/>
              <a:cs typeface="Arial" panose="020B0604020202090204" pitchFamily="34" charset="0"/>
            </a:endParaRPr>
          </a:p>
          <a:p>
            <a:pPr lvl="3"/>
            <a:r>
              <a:rPr lang="en-US" altLang="en-US" dirty="0">
                <a:latin typeface="Arial" panose="020B0604020202090204" pitchFamily="34" charset="0"/>
                <a:cs typeface="Arial" panose="020B0604020202090204" pitchFamily="34" charset="0"/>
              </a:rPr>
              <a:t>If one is not, the graph is not bipartite</a:t>
            </a:r>
            <a:endParaRPr lang="en-US" altLang="en-US" dirty="0">
              <a:latin typeface="Arial" panose="020B0604020202090204" pitchFamily="34" charset="0"/>
              <a:cs typeface="Arial" panose="020B0604020202090204" pitchFamily="34" charset="0"/>
            </a:endParaRPr>
          </a:p>
        </p:txBody>
      </p:sp>
    </p:spTree>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atin typeface="Arial" panose="020B0604020202090204" pitchFamily="34" charset="0"/>
                <a:cs typeface="Arial" panose="020B0604020202090204" pitchFamily="34" charset="0"/>
              </a:rPr>
              <a:t>References</a:t>
            </a:r>
            <a:endParaRPr lang="en-US">
              <a:latin typeface="Arial" panose="020B0604020202090204" pitchFamily="34" charset="0"/>
              <a:cs typeface="Arial" panose="020B0604020202090204" pitchFamily="34" charset="0"/>
            </a:endParaRPr>
          </a:p>
        </p:txBody>
      </p:sp>
      <p:sp>
        <p:nvSpPr>
          <p:cNvPr id="20483" name="Rectangle 3"/>
          <p:cNvSpPr>
            <a:spLocks noGrp="1" noChangeArrowheads="1"/>
          </p:cNvSpPr>
          <p:nvPr>
            <p:ph type="body" idx="1"/>
          </p:nvPr>
        </p:nvSpPr>
        <p:spPr/>
        <p:txBody>
          <a:bodyPr/>
          <a:lstStyle/>
          <a:p>
            <a:pPr marL="533400" indent="-533400">
              <a:buFontTx/>
              <a:buNone/>
              <a:defRPr/>
            </a:pPr>
            <a:r>
              <a:rPr lang="en-US" sz="1400" dirty="0">
                <a:latin typeface="Arial" panose="020B0604020202090204" pitchFamily="34" charset="0"/>
                <a:cs typeface="Arial" panose="020B0604020202090204" pitchFamily="34" charset="0"/>
              </a:rPr>
              <a:t>	Wikipedia, http://en.wikipedia.org/wiki/Breadth-first_search#Testing_bipartiteness</a:t>
            </a:r>
            <a:endParaRPr lang="en-US" sz="1400" dirty="0">
              <a:latin typeface="Arial" panose="020B0604020202090204" pitchFamily="34" charset="0"/>
              <a:cs typeface="Arial" panose="020B0604020202090204" pitchFamily="34" charset="0"/>
            </a:endParaRPr>
          </a:p>
          <a:p>
            <a:pPr marL="533400" indent="-533400">
              <a:buNone/>
              <a:defRPr/>
            </a:pPr>
            <a:r>
              <a:rPr lang="en-US" sz="1400" dirty="0">
                <a:latin typeface="Arial" panose="020B0604020202090204" pitchFamily="34" charset="0"/>
                <a:cs typeface="Arial" panose="020B0604020202090204" pitchFamily="34" charset="0"/>
              </a:rPr>
              <a:t>		          http://en.wikipedia.org/wiki/Breadth-first_search</a:t>
            </a:r>
            <a:endParaRPr lang="en-US" sz="1400" dirty="0">
              <a:latin typeface="Arial" panose="020B0604020202090204" pitchFamily="34" charset="0"/>
              <a:cs typeface="Arial" panose="020B0604020202090204" pitchFamily="34" charset="0"/>
            </a:endParaRPr>
          </a:p>
          <a:p>
            <a:pPr marL="533400" indent="-533400">
              <a:buNone/>
              <a:defRPr/>
            </a:pPr>
            <a:r>
              <a:rPr lang="en-US" sz="1400" dirty="0">
                <a:latin typeface="Arial" panose="020B0604020202090204" pitchFamily="34" charset="0"/>
                <a:cs typeface="Arial" panose="020B0604020202090204" pitchFamily="34" charset="0"/>
              </a:rPr>
              <a:t>	                  http://en.wikipedia.org/wiki/Bipartite_graph</a:t>
            </a:r>
            <a:endParaRPr lang="en-US" sz="1400" dirty="0">
              <a:latin typeface="Arial" panose="020B0604020202090204" pitchFamily="34" charset="0"/>
              <a:cs typeface="Arial" panose="020B0604020202090204" pitchFamily="34" charset="0"/>
            </a:endParaRPr>
          </a:p>
          <a:p>
            <a:pPr marL="533400" indent="-533400">
              <a:buNone/>
              <a:defRPr/>
            </a:pPr>
            <a:endParaRPr lang="en-US" altLang="en-US" sz="1400" dirty="0">
              <a:latin typeface="Arial" panose="020B0604020202090204" pitchFamily="34" charset="0"/>
              <a:cs typeface="Arial" panose="020B0604020202090204" pitchFamily="34" charset="0"/>
            </a:endParaRPr>
          </a:p>
          <a:p>
            <a:pPr marL="533400" indent="-533400">
              <a:buNone/>
              <a:defRPr/>
            </a:pPr>
            <a:r>
              <a:rPr lang="en-US" altLang="en-US" sz="1400" dirty="0">
                <a:latin typeface="Arial" panose="020B0604020202090204" pitchFamily="34" charset="0"/>
                <a:cs typeface="Arial" panose="020B0604020202090204" pitchFamily="34" charset="0"/>
              </a:rPr>
              <a:t>[1]	Jon Kleinberg and </a:t>
            </a:r>
            <a:r>
              <a:rPr lang="en-CA" altLang="en-US" sz="1400" dirty="0">
                <a:latin typeface="Arial" panose="020B0604020202090204" pitchFamily="34" charset="0"/>
                <a:cs typeface="Arial" panose="020B0604020202090204" pitchFamily="34" charset="0"/>
              </a:rPr>
              <a:t>É</a:t>
            </a:r>
            <a:r>
              <a:rPr lang="en-US" altLang="en-US" sz="1400" dirty="0" err="1">
                <a:latin typeface="Arial" panose="020B0604020202090204" pitchFamily="34" charset="0"/>
                <a:cs typeface="Arial" panose="020B0604020202090204" pitchFamily="34" charset="0"/>
              </a:rPr>
              <a:t>va</a:t>
            </a:r>
            <a:r>
              <a:rPr lang="en-US" altLang="en-US" sz="1400" dirty="0">
                <a:latin typeface="Arial" panose="020B0604020202090204" pitchFamily="34" charset="0"/>
                <a:cs typeface="Arial" panose="020B0604020202090204" pitchFamily="34" charset="0"/>
              </a:rPr>
              <a:t> </a:t>
            </a:r>
            <a:r>
              <a:rPr lang="en-US" altLang="en-US" sz="1400" dirty="0" err="1">
                <a:latin typeface="Arial" panose="020B0604020202090204" pitchFamily="34" charset="0"/>
                <a:cs typeface="Arial" panose="020B0604020202090204" pitchFamily="34" charset="0"/>
              </a:rPr>
              <a:t>Tardos</a:t>
            </a:r>
            <a:r>
              <a:rPr lang="en-US" altLang="en-US" sz="1400" dirty="0">
                <a:latin typeface="Arial" panose="020B0604020202090204" pitchFamily="34" charset="0"/>
                <a:cs typeface="Arial" panose="020B0604020202090204" pitchFamily="34" charset="0"/>
              </a:rPr>
              <a:t>, </a:t>
            </a:r>
            <a:r>
              <a:rPr lang="en-US" altLang="en-US" sz="1400" i="1" dirty="0">
                <a:latin typeface="Arial" panose="020B0604020202090204" pitchFamily="34" charset="0"/>
                <a:cs typeface="Arial" panose="020B0604020202090204" pitchFamily="34" charset="0"/>
              </a:rPr>
              <a:t>Algorithm Design, </a:t>
            </a:r>
            <a:r>
              <a:rPr lang="en-US" altLang="en-US" sz="1400" dirty="0">
                <a:latin typeface="Arial" panose="020B0604020202090204" pitchFamily="34" charset="0"/>
                <a:cs typeface="Arial" panose="020B0604020202090204" pitchFamily="34" charset="0"/>
              </a:rPr>
              <a:t>Addison Wesley, 2006, §§3.2-5, pp.78-99.</a:t>
            </a:r>
            <a:endParaRPr lang="en-US" altLang="en-US" sz="1400" dirty="0">
              <a:latin typeface="Arial" panose="020B0604020202090204" pitchFamily="34" charset="0"/>
              <a:cs typeface="Arial" panose="020B0604020202090204" pitchFamily="34" charset="0"/>
            </a:endParaRPr>
          </a:p>
          <a:p>
            <a:pPr marL="533400" indent="-533400">
              <a:buFontTx/>
              <a:buNone/>
              <a:defRPr/>
            </a:pPr>
            <a:endParaRPr lang="en-US" sz="1400" dirty="0">
              <a:latin typeface="Arial" panose="020B0604020202090204" pitchFamily="34" charset="0"/>
              <a:cs typeface="Arial" panose="020B0604020202090204" pitchFamily="34" charset="0"/>
            </a:endParaRPr>
          </a:p>
          <a:p>
            <a:pPr marL="533400" indent="-533400" algn="just">
              <a:buFont typeface="Arial" panose="020B0604020202090204" pitchFamily="34" charset="0"/>
              <a:buNone/>
              <a:defRPr/>
            </a:pPr>
            <a:r>
              <a:rPr lang="en-US" sz="1400" dirty="0">
                <a:solidFill>
                  <a:schemeClr val="tx1">
                    <a:lumMod val="65000"/>
                    <a:lumOff val="35000"/>
                  </a:schemeClr>
                </a:solidFill>
                <a:latin typeface="Arial" panose="020B0604020202090204" pitchFamily="34" charset="0"/>
                <a:cs typeface="Arial" panose="020B0604020202090204" pitchFamily="34" charset="0"/>
              </a:rPr>
              <a:t>	These slides are provided for the ECE 250</a:t>
            </a:r>
            <a:r>
              <a:rPr lang="en-US" sz="1400" i="1" dirty="0">
                <a:solidFill>
                  <a:schemeClr val="tx1">
                    <a:lumMod val="65000"/>
                    <a:lumOff val="35000"/>
                  </a:schemeClr>
                </a:solidFill>
                <a:latin typeface="Arial" panose="020B0604020202090204" pitchFamily="34" charset="0"/>
                <a:cs typeface="Arial" panose="020B0604020202090204" pitchFamily="34" charset="0"/>
              </a:rPr>
              <a:t> Algorithms and Data Structures</a:t>
            </a:r>
            <a:r>
              <a:rPr lang="en-US" sz="1400" dirty="0">
                <a:solidFill>
                  <a:schemeClr val="tx1">
                    <a:lumMod val="65000"/>
                    <a:lumOff val="35000"/>
                  </a:schemeClr>
                </a:solidFill>
                <a:latin typeface="Arial" panose="020B0604020202090204" pitchFamily="34" charset="0"/>
                <a:cs typeface="Arial" panose="020B0604020202090204" pitchFamily="34"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endParaRPr lang="en-US" sz="1400" dirty="0">
              <a:solidFill>
                <a:schemeClr val="tx1">
                  <a:lumMod val="65000"/>
                  <a:lumOff val="35000"/>
                </a:schemeClr>
              </a:solidFill>
              <a:latin typeface="Arial" panose="020B0604020202090204" pitchFamily="34" charset="0"/>
              <a:cs typeface="Arial" panose="020B0604020202090204" pitchFamily="34" charset="0"/>
            </a:endParaRPr>
          </a:p>
        </p:txBody>
      </p:sp>
    </p:spTree>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t>Graph traversal</a:t>
            </a:r>
            <a:endParaRPr lang="en-US" altLang="zh-CN" dirty="0"/>
          </a:p>
          <a:p>
            <a:pPr lvl="1"/>
            <a:r>
              <a:rPr lang="en-US" altLang="zh-CN" dirty="0"/>
              <a:t>Breadth-first: use a queue</a:t>
            </a:r>
            <a:endParaRPr lang="en-US" altLang="zh-CN" dirty="0"/>
          </a:p>
          <a:p>
            <a:pPr lvl="1"/>
            <a:r>
              <a:rPr lang="en-US" altLang="zh-CN" dirty="0"/>
              <a:t>Depth-first: use recursion or stack</a:t>
            </a:r>
            <a:endParaRPr lang="en-US" altLang="zh-CN" dirty="0"/>
          </a:p>
          <a:p>
            <a:r>
              <a:rPr lang="en-US" altLang="zh-CN" dirty="0"/>
              <a:t>Applications</a:t>
            </a:r>
            <a:endParaRPr lang="en-US" altLang="zh-CN" dirty="0"/>
          </a:p>
          <a:p>
            <a:pPr lvl="1"/>
            <a:r>
              <a:rPr lang="en-CA" altLang="zh-CN" dirty="0"/>
              <a:t>Connectedness</a:t>
            </a:r>
            <a:endParaRPr lang="en-CA" altLang="zh-CN" dirty="0"/>
          </a:p>
          <a:p>
            <a:pPr lvl="1"/>
            <a:r>
              <a:rPr lang="en-CA" altLang="zh-CN" dirty="0"/>
              <a:t>Unweighted path length</a:t>
            </a:r>
            <a:endParaRPr lang="en-CA" altLang="zh-CN" dirty="0"/>
          </a:p>
          <a:p>
            <a:pPr lvl="1"/>
            <a:r>
              <a:rPr lang="en-CA" altLang="zh-CN" dirty="0"/>
              <a:t>Identifying bipartite graphs</a:t>
            </a:r>
            <a:endParaRPr lang="en-CA" altLang="zh-CN" dirty="0"/>
          </a:p>
          <a:p>
            <a:pPr lvl="1"/>
            <a:r>
              <a:rPr lang="en-US" altLang="zh-CN" dirty="0">
                <a:solidFill>
                  <a:srgbClr val="FF0000"/>
                </a:solidFill>
              </a:rPr>
              <a:t>Image</a:t>
            </a:r>
            <a:r>
              <a:rPr lang="zh-CN" altLang="en-US" dirty="0">
                <a:solidFill>
                  <a:srgbClr val="FF0000"/>
                </a:solidFill>
              </a:rPr>
              <a:t> </a:t>
            </a:r>
            <a:r>
              <a:rPr lang="en-US" altLang="zh-CN" dirty="0">
                <a:solidFill>
                  <a:srgbClr val="FF0000"/>
                </a:solidFill>
              </a:rPr>
              <a:t>segmentation</a:t>
            </a:r>
            <a:r>
              <a:rPr lang="zh-CN" altLang="en-US" dirty="0">
                <a:solidFill>
                  <a:srgbClr val="FF0000"/>
                </a:solidFill>
              </a:rPr>
              <a:t> </a:t>
            </a:r>
            <a:r>
              <a:rPr lang="en-US" altLang="zh-CN" dirty="0">
                <a:solidFill>
                  <a:srgbClr val="FF0000"/>
                </a:solidFill>
              </a:rPr>
              <a:t>via</a:t>
            </a:r>
            <a:r>
              <a:rPr lang="zh-CN" altLang="en-US" dirty="0">
                <a:solidFill>
                  <a:srgbClr val="FF0000"/>
                </a:solidFill>
              </a:rPr>
              <a:t> </a:t>
            </a:r>
            <a:r>
              <a:rPr lang="en-US" altLang="zh-CN" dirty="0">
                <a:solidFill>
                  <a:srgbClr val="FF0000"/>
                </a:solidFill>
              </a:rPr>
              <a:t>graph</a:t>
            </a:r>
            <a:r>
              <a:rPr lang="zh-CN" altLang="en-US" dirty="0">
                <a:solidFill>
                  <a:srgbClr val="FF0000"/>
                </a:solidFill>
              </a:rPr>
              <a:t> </a:t>
            </a:r>
            <a:r>
              <a:rPr lang="en-US" altLang="zh-CN" dirty="0">
                <a:solidFill>
                  <a:srgbClr val="FF0000"/>
                </a:solidFill>
              </a:rPr>
              <a:t>cut</a:t>
            </a:r>
            <a:endParaRPr lang="zh-CN" altLang="en-US" dirty="0">
              <a:solidFill>
                <a:srgbClr val="FF0000"/>
              </a:solidFil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5"/>
          <p:cNvSpPr>
            <a:spLocks noGrp="1"/>
          </p:cNvSpPr>
          <p:nvPr>
            <p:ph type="title"/>
          </p:nvPr>
        </p:nvSpPr>
        <p:spPr>
          <a:xfrm>
            <a:off x="914400" y="228600"/>
            <a:ext cx="7772400" cy="1143000"/>
          </a:xfrm>
        </p:spPr>
        <p:txBody>
          <a:bodyPr/>
          <a:lstStyle/>
          <a:p>
            <a:pPr eaLnBrk="1" hangingPunct="1"/>
            <a:br>
              <a:rPr lang="en-US" altLang="en-US"/>
            </a:br>
            <a:r>
              <a:rPr lang="en-US" altLang="en-US"/>
              <a:t> Image Segmentation</a:t>
            </a:r>
            <a:endParaRPr lang="en-US" altLang="en-US"/>
          </a:p>
        </p:txBody>
      </p:sp>
      <p:sp>
        <p:nvSpPr>
          <p:cNvPr id="5" name="Content Placeholder 6"/>
          <p:cNvSpPr>
            <a:spLocks noGrp="1"/>
          </p:cNvSpPr>
          <p:nvPr>
            <p:ph idx="1"/>
          </p:nvPr>
        </p:nvSpPr>
        <p:spPr/>
        <p:txBody>
          <a:bodyPr/>
          <a:lstStyle/>
          <a:p>
            <a:pPr eaLnBrk="1" hangingPunct="1"/>
            <a:r>
              <a:rPr lang="en-US" altLang="en-US" b="1" dirty="0"/>
              <a:t>Segmentation</a:t>
            </a:r>
            <a:r>
              <a:rPr lang="en-US" altLang="en-US" dirty="0"/>
              <a:t> refers to the process of partitioning a digital image into multiple segments.</a:t>
            </a:r>
            <a:endParaRPr lang="en-US" altLang="en-US" dirty="0"/>
          </a:p>
          <a:p>
            <a:pPr eaLnBrk="1" hangingPunct="1"/>
            <a:endParaRPr lang="en-US" altLang="en-US" sz="1000" dirty="0"/>
          </a:p>
          <a:p>
            <a:pPr eaLnBrk="1" hangingPunct="1"/>
            <a:r>
              <a:rPr lang="en-US" altLang="en-US" dirty="0"/>
              <a:t>The goal of segmentation is to simplify and/or change the representation of an image into something that is more meaningful and easier to analyze.</a:t>
            </a:r>
            <a:endParaRPr lang="en-US" altLang="en-US" dirty="0"/>
          </a:p>
          <a:p>
            <a:pPr eaLnBrk="1" hangingPunct="1"/>
            <a:endParaRPr lang="en-US" altLang="en-US" sz="1000" dirty="0"/>
          </a:p>
          <a:p>
            <a:pPr eaLnBrk="1" hangingPunct="1"/>
            <a:r>
              <a:rPr lang="en-US" altLang="en-US" dirty="0"/>
              <a:t>Similarity (gray level difference), Proximity and continuity are important factors in segmentation.</a:t>
            </a:r>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p:txBody>
      </p:sp>
      <p:pic>
        <p:nvPicPr>
          <p:cNvPr id="2" name="图片 1" descr="1554863799122"/>
          <p:cNvPicPr>
            <a:picLocks noChangeAspect="1"/>
          </p:cNvPicPr>
          <p:nvPr/>
        </p:nvPicPr>
        <p:blipFill>
          <a:blip r:embed="rId1"/>
          <a:srcRect l="-12" r="12" b="51806"/>
          <a:stretch>
            <a:fillRect/>
          </a:stretch>
        </p:blipFill>
        <p:spPr>
          <a:xfrm>
            <a:off x="395605" y="4613275"/>
            <a:ext cx="4246245" cy="1579245"/>
          </a:xfrm>
          <a:prstGeom prst="rect">
            <a:avLst/>
          </a:prstGeom>
        </p:spPr>
      </p:pic>
      <p:pic>
        <p:nvPicPr>
          <p:cNvPr id="3" name="图片 2" descr="1554863799122"/>
          <p:cNvPicPr>
            <a:picLocks noChangeAspect="1"/>
          </p:cNvPicPr>
          <p:nvPr>
            <p:custDataLst>
              <p:tags r:id="rId2"/>
            </p:custDataLst>
          </p:nvPr>
        </p:nvPicPr>
        <p:blipFill>
          <a:blip r:embed="rId1"/>
          <a:srcRect t="50987"/>
          <a:stretch>
            <a:fillRect/>
          </a:stretch>
        </p:blipFill>
        <p:spPr>
          <a:xfrm>
            <a:off x="4572000" y="4613275"/>
            <a:ext cx="4176395" cy="1579880"/>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5"/>
          <p:cNvSpPr>
            <a:spLocks noGrp="1"/>
          </p:cNvSpPr>
          <p:nvPr>
            <p:ph type="title"/>
          </p:nvPr>
        </p:nvSpPr>
        <p:spPr>
          <a:xfrm>
            <a:off x="914400" y="228600"/>
            <a:ext cx="7772400" cy="1143000"/>
          </a:xfrm>
        </p:spPr>
        <p:txBody>
          <a:bodyPr/>
          <a:lstStyle/>
          <a:p>
            <a:pPr eaLnBrk="1" hangingPunct="1"/>
            <a:br>
              <a:rPr lang="en-US" altLang="en-US"/>
            </a:br>
            <a:r>
              <a:rPr lang="en-US" altLang="en-US"/>
              <a:t> Graph representation of Image</a:t>
            </a:r>
            <a:endParaRPr lang="en-US" altLang="en-US"/>
          </a:p>
        </p:txBody>
      </p:sp>
      <p:sp>
        <p:nvSpPr>
          <p:cNvPr id="8" name="Content Placeholder 6"/>
          <p:cNvSpPr>
            <a:spLocks noGrp="1"/>
          </p:cNvSpPr>
          <p:nvPr>
            <p:ph idx="1"/>
          </p:nvPr>
        </p:nvSpPr>
        <p:spPr/>
        <p:txBody>
          <a:bodyPr/>
          <a:lstStyle/>
          <a:p>
            <a:pPr eaLnBrk="1" hangingPunct="1"/>
            <a:endParaRPr lang="en-US" altLang="en-US" sz="1000"/>
          </a:p>
          <a:p>
            <a:pPr eaLnBrk="1" hangingPunct="1"/>
            <a:r>
              <a:rPr lang="en-US" altLang="en-US"/>
              <a:t>Set of points of the feature space represented as a weighted, undirected graph, G = (V, E).</a:t>
            </a:r>
            <a:endParaRPr lang="en-US" altLang="en-US"/>
          </a:p>
          <a:p>
            <a:pPr eaLnBrk="1" hangingPunct="1"/>
            <a:endParaRPr lang="en-US" altLang="en-US"/>
          </a:p>
          <a:p>
            <a:pPr eaLnBrk="1" hangingPunct="1"/>
            <a:r>
              <a:rPr lang="en-US" altLang="en-US"/>
              <a:t>The points of the feature space are the nodes of the graph.</a:t>
            </a:r>
            <a:endParaRPr lang="en-US" altLang="en-US"/>
          </a:p>
          <a:p>
            <a:pPr eaLnBrk="1" hangingPunct="1"/>
            <a:endParaRPr lang="en-US" altLang="en-US"/>
          </a:p>
          <a:p>
            <a:pPr eaLnBrk="1" hangingPunct="1"/>
            <a:r>
              <a:rPr lang="en-US" altLang="en-US"/>
              <a:t>Edge between every pair of nodes.</a:t>
            </a:r>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5"/>
          <p:cNvSpPr>
            <a:spLocks noGrp="1"/>
          </p:cNvSpPr>
          <p:nvPr>
            <p:ph type="title"/>
          </p:nvPr>
        </p:nvSpPr>
        <p:spPr>
          <a:xfrm>
            <a:off x="914400" y="228600"/>
            <a:ext cx="7772400" cy="1143000"/>
          </a:xfrm>
        </p:spPr>
        <p:txBody>
          <a:bodyPr/>
          <a:lstStyle/>
          <a:p>
            <a:pPr eaLnBrk="1" hangingPunct="1"/>
            <a:br>
              <a:rPr lang="en-US" altLang="en-US"/>
            </a:br>
            <a:r>
              <a:rPr lang="en-US" altLang="en-US"/>
              <a:t>Graph representation of Image</a:t>
            </a:r>
            <a:endParaRPr lang="en-US" altLang="en-US"/>
          </a:p>
        </p:txBody>
      </p:sp>
      <p:sp>
        <p:nvSpPr>
          <p:cNvPr id="5" name="Content Placeholder 6"/>
          <p:cNvSpPr>
            <a:spLocks noGrp="1"/>
          </p:cNvSpPr>
          <p:nvPr>
            <p:ph idx="1"/>
          </p:nvPr>
        </p:nvSpPr>
        <p:spPr/>
        <p:txBody>
          <a:bodyPr/>
          <a:lstStyle/>
          <a:p>
            <a:pPr eaLnBrk="1" hangingPunct="1"/>
            <a:endParaRPr lang="en-US" altLang="en-US" sz="1000" dirty="0"/>
          </a:p>
          <a:p>
            <a:pPr eaLnBrk="1" hangingPunct="1"/>
            <a:r>
              <a:rPr lang="en-US" altLang="en-US" dirty="0"/>
              <a:t>Weight on each edge, </a:t>
            </a:r>
            <a:r>
              <a:rPr lang="en-US" altLang="en-US" i="1" dirty="0"/>
              <a:t>w(</a:t>
            </a:r>
            <a:r>
              <a:rPr lang="en-US" altLang="en-US" i="1" dirty="0" err="1"/>
              <a:t>i</a:t>
            </a:r>
            <a:r>
              <a:rPr lang="en-US" altLang="en-US" i="1" dirty="0"/>
              <a:t>, j)</a:t>
            </a:r>
            <a:r>
              <a:rPr lang="en-US" altLang="en-US" dirty="0"/>
              <a:t>, is a function of the similarity between the vertices</a:t>
            </a:r>
            <a:r>
              <a:rPr lang="zh-CN" altLang="en-US" dirty="0"/>
              <a:t> </a:t>
            </a:r>
            <a:r>
              <a:rPr lang="en-US" altLang="zh-CN" dirty="0"/>
              <a:t>(every</a:t>
            </a:r>
            <a:r>
              <a:rPr lang="zh-CN" altLang="en-US" dirty="0"/>
              <a:t> </a:t>
            </a:r>
            <a:r>
              <a:rPr lang="en-US" altLang="zh-CN" dirty="0"/>
              <a:t>pixels</a:t>
            </a:r>
            <a:r>
              <a:rPr lang="zh-CN" altLang="en-US" dirty="0"/>
              <a:t> </a:t>
            </a:r>
            <a:r>
              <a:rPr lang="en-US" altLang="zh-CN" dirty="0"/>
              <a:t>in</a:t>
            </a:r>
            <a:r>
              <a:rPr lang="zh-CN" altLang="en-US" dirty="0"/>
              <a:t> </a:t>
            </a:r>
            <a:r>
              <a:rPr lang="en-US" altLang="zh-CN" dirty="0"/>
              <a:t>the</a:t>
            </a:r>
            <a:r>
              <a:rPr lang="zh-CN" altLang="en-US" dirty="0"/>
              <a:t> </a:t>
            </a:r>
            <a:r>
              <a:rPr lang="en-US" altLang="zh-CN" dirty="0"/>
              <a:t>image)</a:t>
            </a:r>
            <a:r>
              <a:rPr lang="zh-CN" altLang="en-US" dirty="0"/>
              <a:t> </a:t>
            </a:r>
            <a:r>
              <a:rPr lang="en-US" altLang="en-US" dirty="0"/>
              <a:t> </a:t>
            </a:r>
            <a:r>
              <a:rPr lang="en-US" altLang="en-US" dirty="0" err="1"/>
              <a:t>i</a:t>
            </a:r>
            <a:r>
              <a:rPr lang="en-US" altLang="en-US" dirty="0"/>
              <a:t> and j.</a:t>
            </a:r>
            <a:r>
              <a:rPr lang="zh-CN" altLang="en-US" dirty="0"/>
              <a:t> </a:t>
            </a:r>
            <a:endParaRPr lang="en-US" altLang="en-US" dirty="0"/>
          </a:p>
          <a:p>
            <a:pPr eaLnBrk="1" hangingPunct="1"/>
            <a:endParaRPr lang="en-US" altLang="en-US" dirty="0"/>
          </a:p>
          <a:p>
            <a:pPr eaLnBrk="1" hangingPunct="1"/>
            <a:r>
              <a:rPr lang="en-US" altLang="en-US" dirty="0"/>
              <a:t>Partition the set of vertices into disjoint sets where similarity within the sets is high and across the sets is low.</a:t>
            </a:r>
            <a:endParaRPr lang="en-US" altLang="en-US" dirty="0"/>
          </a:p>
          <a:p>
            <a:pPr lvl="1" eaLnBrk="1" hangingPunct="1"/>
            <a:r>
              <a:rPr lang="en-US" altLang="zh-CN" dirty="0"/>
              <a:t>Similar</a:t>
            </a:r>
            <a:r>
              <a:rPr lang="zh-CN" altLang="en-US" dirty="0"/>
              <a:t> </a:t>
            </a:r>
            <a:r>
              <a:rPr lang="en-US" altLang="zh-CN" dirty="0"/>
              <a:t>pixels</a:t>
            </a:r>
            <a:r>
              <a:rPr lang="zh-CN" altLang="en-US" dirty="0"/>
              <a:t> </a:t>
            </a:r>
            <a:r>
              <a:rPr lang="en-US" altLang="zh-CN" dirty="0"/>
              <a:t>should</a:t>
            </a:r>
            <a:r>
              <a:rPr lang="zh-CN" altLang="en-US" dirty="0"/>
              <a:t> </a:t>
            </a:r>
            <a:r>
              <a:rPr lang="en-US" altLang="zh-CN" dirty="0"/>
              <a:t>be</a:t>
            </a:r>
            <a:r>
              <a:rPr lang="zh-CN" altLang="en-US" dirty="0"/>
              <a:t> </a:t>
            </a:r>
            <a:r>
              <a:rPr lang="en-US" altLang="zh-CN" dirty="0"/>
              <a:t>in</a:t>
            </a:r>
            <a:r>
              <a:rPr lang="zh-CN" altLang="en-US" dirty="0"/>
              <a:t> </a:t>
            </a:r>
            <a:r>
              <a:rPr lang="en-US" altLang="zh-CN" dirty="0"/>
              <a:t>the</a:t>
            </a:r>
            <a:r>
              <a:rPr lang="zh-CN" altLang="en-US" dirty="0"/>
              <a:t> </a:t>
            </a:r>
            <a:r>
              <a:rPr lang="en-US" altLang="zh-CN" dirty="0"/>
              <a:t>same</a:t>
            </a:r>
            <a:r>
              <a:rPr lang="zh-CN" altLang="en-US" dirty="0"/>
              <a:t> </a:t>
            </a:r>
            <a:r>
              <a:rPr lang="en-US" altLang="zh-CN" dirty="0"/>
              <a:t>segments.</a:t>
            </a:r>
            <a:endParaRPr lang="en-US" altLang="zh-CN" dirty="0"/>
          </a:p>
          <a:p>
            <a:pPr lvl="1" eaLnBrk="1" hangingPunct="1"/>
            <a:r>
              <a:rPr lang="en-US" altLang="zh-CN" dirty="0"/>
              <a:t>Dissimilar</a:t>
            </a:r>
            <a:r>
              <a:rPr lang="zh-CN" altLang="en-US" dirty="0"/>
              <a:t> </a:t>
            </a:r>
            <a:r>
              <a:rPr lang="en-US" altLang="zh-CN" dirty="0"/>
              <a:t>pixels</a:t>
            </a:r>
            <a:r>
              <a:rPr lang="zh-CN" altLang="en-US" dirty="0"/>
              <a:t> </a:t>
            </a:r>
            <a:r>
              <a:rPr lang="en-US" altLang="zh-CN" dirty="0"/>
              <a:t>should</a:t>
            </a:r>
            <a:r>
              <a:rPr lang="zh-CN" altLang="en-US" dirty="0"/>
              <a:t> </a:t>
            </a:r>
            <a:r>
              <a:rPr lang="en-US" altLang="zh-CN" dirty="0"/>
              <a:t>be</a:t>
            </a:r>
            <a:r>
              <a:rPr lang="zh-CN" altLang="en-US" dirty="0"/>
              <a:t> </a:t>
            </a:r>
            <a:r>
              <a:rPr lang="en-US" altLang="zh-CN" dirty="0"/>
              <a:t>in</a:t>
            </a:r>
            <a:r>
              <a:rPr lang="zh-CN" altLang="en-US" dirty="0"/>
              <a:t> </a:t>
            </a:r>
            <a:r>
              <a:rPr lang="en-US" altLang="zh-CN" dirty="0"/>
              <a:t>different</a:t>
            </a:r>
            <a:r>
              <a:rPr lang="zh-CN" altLang="en-US" dirty="0"/>
              <a:t> </a:t>
            </a:r>
            <a:r>
              <a:rPr lang="en-US" altLang="zh-CN" dirty="0"/>
              <a:t>segments.</a:t>
            </a:r>
            <a:endParaRPr lang="en-US" altLang="en-US" dirty="0"/>
          </a:p>
          <a:p>
            <a:pPr eaLnBrk="1" hangingPunct="1"/>
            <a:endParaRPr lang="en-US" altLang="en-US" dirty="0"/>
          </a:p>
          <a:p>
            <a:pPr eaLnBrk="1" hangingPunct="1"/>
            <a:r>
              <a:rPr lang="en-US" altLang="en-US" dirty="0"/>
              <a:t>Therefore, Segmentation is equivalent to Graph partition.</a:t>
            </a:r>
            <a:endParaRPr lang="en-US" altLang="en-US" dirty="0"/>
          </a:p>
          <a:p>
            <a:pPr eaLnBrk="1" hangingPunct="1"/>
            <a:endParaRPr lang="en-US" altLang="en-US" dirty="0"/>
          </a:p>
          <a:p>
            <a:pPr eaLnBrk="1" hangingPunct="1"/>
            <a:endParaRPr lang="en-US" altLang="en-US" dirty="0"/>
          </a:p>
          <a:p>
            <a:pPr eaLnBrk="1" hangingPunct="1"/>
            <a:endParaRPr lang="en-US" altLang="en-US" dirty="0"/>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164288" y="4906958"/>
            <a:ext cx="1644962" cy="1722442"/>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5"/>
          <p:cNvSpPr>
            <a:spLocks noGrp="1"/>
          </p:cNvSpPr>
          <p:nvPr>
            <p:ph type="title"/>
          </p:nvPr>
        </p:nvSpPr>
        <p:spPr>
          <a:xfrm>
            <a:off x="914400" y="228600"/>
            <a:ext cx="7772400" cy="1143000"/>
          </a:xfrm>
        </p:spPr>
        <p:txBody>
          <a:bodyPr/>
          <a:lstStyle/>
          <a:p>
            <a:pPr eaLnBrk="1" hangingPunct="1"/>
            <a:br>
              <a:rPr lang="en-US" altLang="en-US"/>
            </a:br>
            <a:r>
              <a:rPr lang="en-US" altLang="en-US"/>
              <a:t>Graph representation of Image</a:t>
            </a:r>
            <a:endParaRPr lang="en-US" altLang="en-US"/>
          </a:p>
        </p:txBody>
      </p:sp>
      <p:sp>
        <p:nvSpPr>
          <p:cNvPr id="10243" name="Content Placeholder 6"/>
          <p:cNvSpPr>
            <a:spLocks noGrp="1"/>
          </p:cNvSpPr>
          <p:nvPr>
            <p:ph idx="1"/>
          </p:nvPr>
        </p:nvSpPr>
        <p:spPr>
          <a:xfrm>
            <a:off x="914400" y="1600200"/>
            <a:ext cx="7772400" cy="4876800"/>
          </a:xfrm>
        </p:spPr>
        <p:txBody>
          <a:bodyPr/>
          <a:lstStyle/>
          <a:p>
            <a:pPr>
              <a:buFont typeface="Wingdings" panose="05000000000000000000" pitchFamily="2" charset="2"/>
              <a:buNone/>
            </a:pPr>
            <a:r>
              <a:rPr lang="en-US" altLang="en-US"/>
              <a:t>Cut:</a:t>
            </a:r>
            <a:endParaRPr lang="en-US" altLang="en-US"/>
          </a:p>
          <a:p>
            <a:r>
              <a:rPr lang="en-US" altLang="en-US"/>
              <a:t>A cut in a graph is a set of edges whose removal disconnects the graph.</a:t>
            </a:r>
            <a:endParaRPr lang="en-US" altLang="en-US"/>
          </a:p>
          <a:p>
            <a:pPr>
              <a:buFont typeface="Wingdings" panose="05000000000000000000" pitchFamily="2" charset="2"/>
              <a:buNone/>
            </a:pPr>
            <a:endParaRPr lang="en-US" altLang="en-US"/>
          </a:p>
          <a:p>
            <a:r>
              <a:rPr lang="en-US" altLang="en-US"/>
              <a:t>A minimum cut is a cut with a minimum number of edges. It is denoted by S. In the weighted graph, </a:t>
            </a:r>
            <a:endParaRPr lang="en-US" altLang="en-US"/>
          </a:p>
          <a:p>
            <a:pPr>
              <a:buFont typeface="Wingdings" panose="05000000000000000000" pitchFamily="2" charset="2"/>
              <a:buNone/>
            </a:pPr>
            <a:r>
              <a:rPr lang="en-US" altLang="en-US"/>
              <a:t>                  cut(A,B) = ∑</a:t>
            </a:r>
            <a:r>
              <a:rPr lang="en-US" altLang="en-US" sz="1000"/>
              <a:t>    </a:t>
            </a:r>
            <a:r>
              <a:rPr lang="en-US" altLang="en-US"/>
              <a:t>  w(u,v)   </a:t>
            </a:r>
            <a:endParaRPr lang="en-US" altLang="en-US"/>
          </a:p>
          <a:p>
            <a:pPr eaLnBrk="1" hangingPunct="1">
              <a:buFont typeface="Wingdings" panose="05000000000000000000" pitchFamily="2" charset="2"/>
              <a:buNone/>
            </a:pPr>
            <a:r>
              <a:rPr lang="en-US" altLang="en-US"/>
              <a:t>      </a:t>
            </a:r>
            <a:r>
              <a:rPr lang="en-US" altLang="en-US" sz="1600"/>
              <a:t>                                            u E A,v E B   </a:t>
            </a:r>
            <a:endParaRPr lang="en-US" altLang="en-US" sz="1600"/>
          </a:p>
          <a:p>
            <a:pPr eaLnBrk="1" hangingPunct="1">
              <a:buFont typeface="Wingdings" panose="05000000000000000000" pitchFamily="2" charset="2"/>
              <a:buNone/>
            </a:pPr>
            <a:r>
              <a:rPr lang="en-US" altLang="en-US" sz="1600"/>
              <a:t>      </a:t>
            </a:r>
            <a:r>
              <a:rPr lang="en-US" altLang="en-US"/>
              <a:t> where A &amp; B are two partitioned disjoint sets</a:t>
            </a:r>
            <a:endParaRPr lang="en-US" altLang="en-US" sz="160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5"/>
          <p:cNvSpPr>
            <a:spLocks noGrp="1"/>
          </p:cNvSpPr>
          <p:nvPr>
            <p:ph type="title"/>
          </p:nvPr>
        </p:nvSpPr>
        <p:spPr>
          <a:xfrm>
            <a:off x="914400" y="228600"/>
            <a:ext cx="7772400" cy="1143000"/>
          </a:xfrm>
        </p:spPr>
        <p:txBody>
          <a:bodyPr/>
          <a:lstStyle/>
          <a:p>
            <a:pPr eaLnBrk="1" hangingPunct="1"/>
            <a:br>
              <a:rPr lang="en-US" altLang="en-US"/>
            </a:br>
            <a:r>
              <a:rPr lang="en-US" altLang="en-US"/>
              <a:t>Segmentation by Min Cut method</a:t>
            </a:r>
            <a:endParaRPr lang="en-US" altLang="en-US"/>
          </a:p>
        </p:txBody>
      </p:sp>
      <p:sp>
        <p:nvSpPr>
          <p:cNvPr id="7" name="Content Placeholder 6"/>
          <p:cNvSpPr>
            <a:spLocks noGrp="1"/>
          </p:cNvSpPr>
          <p:nvPr>
            <p:ph idx="1"/>
          </p:nvPr>
        </p:nvSpPr>
        <p:spPr/>
        <p:txBody>
          <a:bodyPr/>
          <a:lstStyle/>
          <a:p>
            <a:pPr eaLnBrk="1" hangingPunct="1"/>
            <a:endParaRPr lang="en-US" altLang="en-US" sz="1000"/>
          </a:p>
          <a:p>
            <a:pPr eaLnBrk="1" hangingPunct="1"/>
            <a:r>
              <a:rPr lang="en-US" altLang="en-US"/>
              <a:t>By Min Cut method, the graph is partitioned into clusters.</a:t>
            </a:r>
            <a:endParaRPr lang="en-US" altLang="en-US"/>
          </a:p>
          <a:p>
            <a:pPr eaLnBrk="1" hangingPunct="1"/>
            <a:endParaRPr lang="en-US" altLang="en-US"/>
          </a:p>
          <a:p>
            <a:pPr eaLnBrk="1" hangingPunct="1"/>
            <a:r>
              <a:rPr lang="en-US" altLang="en-US"/>
              <a:t>Each cluster is considered as an image segment.</a:t>
            </a:r>
            <a:endParaRPr lang="en-US" altLang="en-US"/>
          </a:p>
          <a:p>
            <a:pPr eaLnBrk="1" hangingPunct="1"/>
            <a:endParaRPr lang="en-US" altLang="en-US"/>
          </a:p>
          <a:p>
            <a:pPr eaLnBrk="1" hangingPunct="1"/>
            <a:r>
              <a:rPr lang="en-US" altLang="en-US"/>
              <a:t>Min Cut method uses the HCS (Highly Connected Subgraphs) Algorithm to find the clusters.</a:t>
            </a:r>
            <a:endParaRPr lang="en-US" altLang="en-US"/>
          </a:p>
          <a:p>
            <a:pPr eaLnBrk="1" hangingPunct="1"/>
            <a:endParaRPr lang="en-US" altLang="en-US"/>
          </a:p>
          <a:p>
            <a:pPr eaLnBrk="1" hangingPunct="1"/>
            <a:endParaRPr lang="en-US" altLang="en-US"/>
          </a:p>
          <a:p>
            <a:pPr eaLnBrk="1" hangingPunct="1"/>
            <a:endParaRPr lang="en-US" altLang="en-US"/>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43608" y="4149080"/>
            <a:ext cx="2509058" cy="2627238"/>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2040" y="3846386"/>
            <a:ext cx="2550798" cy="282282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endParaRPr lang="en-CA" dirty="0"/>
          </a:p>
        </p:txBody>
      </p:sp>
      <p:sp>
        <p:nvSpPr>
          <p:cNvPr id="3" name="Content Placeholder 2"/>
          <p:cNvSpPr>
            <a:spLocks noGrp="1"/>
          </p:cNvSpPr>
          <p:nvPr>
            <p:ph idx="1"/>
          </p:nvPr>
        </p:nvSpPr>
        <p:spPr/>
        <p:txBody>
          <a:bodyPr/>
          <a:lstStyle/>
          <a:p>
            <a:pPr marL="357505" indent="-357505">
              <a:buNone/>
            </a:pPr>
            <a:r>
              <a:rPr lang="en-CA" dirty="0"/>
              <a:t>	Performing a breadth-first traversal:</a:t>
            </a:r>
            <a:endParaRPr lang="en-CA" dirty="0"/>
          </a:p>
          <a:p>
            <a:pPr lvl="1"/>
            <a:r>
              <a:rPr lang="en-CA" dirty="0"/>
              <a:t>Pop E and push G and H</a:t>
            </a:r>
            <a:endParaRPr lang="en-CA" dirty="0"/>
          </a:p>
          <a:p>
            <a:pPr marL="457200" lvl="1" indent="0">
              <a:buNone/>
            </a:pPr>
            <a:r>
              <a:rPr lang="en-CA" dirty="0"/>
              <a:t>			A, B, C, E</a:t>
            </a:r>
            <a:endParaRPr lang="en-CA" dirty="0"/>
          </a:p>
          <a:p>
            <a:pPr marL="357505" indent="-357505">
              <a:buNone/>
            </a:pPr>
            <a:endParaRPr lang="en-CA" dirty="0"/>
          </a:p>
        </p:txBody>
      </p:sp>
      <p:graphicFrame>
        <p:nvGraphicFramePr>
          <p:cNvPr id="5" name="Table 4"/>
          <p:cNvGraphicFramePr>
            <a:graphicFrameLocks noGrp="1"/>
          </p:cNvGraphicFramePr>
          <p:nvPr/>
        </p:nvGraphicFramePr>
        <p:xfrm>
          <a:off x="1907704" y="5373216"/>
          <a:ext cx="3024336" cy="370840"/>
        </p:xfrm>
        <a:graphic>
          <a:graphicData uri="http://schemas.openxmlformats.org/drawingml/2006/table">
            <a:tbl>
              <a:tblPr firstRow="1" bandRow="1">
                <a:tableStyleId>{2D5ABB26-0587-4C30-8999-92F81FD0307C}</a:tableStyleId>
              </a:tblPr>
              <a:tblGrid>
                <a:gridCol w="504056"/>
                <a:gridCol w="504056"/>
                <a:gridCol w="504056"/>
                <a:gridCol w="504056"/>
                <a:gridCol w="504056"/>
                <a:gridCol w="504056"/>
              </a:tblGrid>
              <a:tr h="370840">
                <a:tc>
                  <a:txBody>
                    <a:bodyPr/>
                    <a:lstStyle/>
                    <a:p>
                      <a:pPr algn="ctr"/>
                      <a:r>
                        <a:rPr lang="en-CA" dirty="0"/>
                        <a:t>D</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a:t>F</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a:t>G</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a:t>H</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6" name="Picture 13" descr="C:\Users\dwharder\Desktop\a5.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70448" y="2708920"/>
            <a:ext cx="4486283" cy="24218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5"/>
          <p:cNvSpPr>
            <a:spLocks noGrp="1"/>
          </p:cNvSpPr>
          <p:nvPr>
            <p:ph type="title"/>
          </p:nvPr>
        </p:nvSpPr>
        <p:spPr>
          <a:xfrm>
            <a:off x="914400" y="228600"/>
            <a:ext cx="7772400" cy="1143000"/>
          </a:xfrm>
        </p:spPr>
        <p:txBody>
          <a:bodyPr/>
          <a:lstStyle/>
          <a:p>
            <a:pPr eaLnBrk="1" hangingPunct="1"/>
            <a:br>
              <a:rPr lang="en-US" altLang="en-US"/>
            </a:br>
            <a:r>
              <a:rPr lang="en-US" altLang="en-US"/>
              <a:t>Segmentation by Min Cut method</a:t>
            </a:r>
            <a:endParaRPr lang="en-US" altLang="en-US"/>
          </a:p>
        </p:txBody>
      </p:sp>
      <p:sp>
        <p:nvSpPr>
          <p:cNvPr id="5" name="Content Placeholder 6"/>
          <p:cNvSpPr>
            <a:spLocks noGrp="1"/>
          </p:cNvSpPr>
          <p:nvPr>
            <p:ph idx="1"/>
          </p:nvPr>
        </p:nvSpPr>
        <p:spPr/>
        <p:txBody>
          <a:bodyPr/>
          <a:lstStyle/>
          <a:p>
            <a:pPr eaLnBrk="1" hangingPunct="1"/>
            <a:endParaRPr lang="en-US" altLang="en-US" sz="1000" dirty="0"/>
          </a:p>
          <a:p>
            <a:pPr eaLnBrk="1" hangingPunct="1"/>
            <a:r>
              <a:rPr lang="en-US" altLang="en-US" dirty="0"/>
              <a:t>Edge Connectivity is the minimum number of edges whose removal results in a disconnected graph. It is denoted by k(G).</a:t>
            </a:r>
            <a:endParaRPr lang="en-US" altLang="en-US" dirty="0"/>
          </a:p>
          <a:p>
            <a:pPr eaLnBrk="1" hangingPunct="1"/>
            <a:endParaRPr lang="en-US" altLang="en-US" sz="2000" dirty="0"/>
          </a:p>
          <a:p>
            <a:pPr eaLnBrk="1" hangingPunct="1"/>
            <a:r>
              <a:rPr lang="en-US" altLang="en-US" dirty="0"/>
              <a:t>For a graph with vertices n &gt; 1 to be highly connected if its edge-connectivity k(G) &gt; n/2.</a:t>
            </a:r>
            <a:endParaRPr lang="en-US" altLang="en-US" dirty="0"/>
          </a:p>
          <a:p>
            <a:pPr eaLnBrk="1" hangingPunct="1"/>
            <a:endParaRPr lang="en-US" altLang="en-US" sz="2000" dirty="0"/>
          </a:p>
          <a:p>
            <a:pPr eaLnBrk="1" hangingPunct="1"/>
            <a:r>
              <a:rPr lang="en-US" altLang="en-US" dirty="0"/>
              <a:t>A highly connected subgraph (HCS) is an induced subgraph H in G such that H is highly connected.</a:t>
            </a:r>
            <a:endParaRPr lang="en-US" altLang="en-US" dirty="0"/>
          </a:p>
          <a:p>
            <a:pPr eaLnBrk="1" hangingPunct="1">
              <a:buFont typeface="Wingdings" panose="05000000000000000000" pitchFamily="2" charset="2"/>
              <a:buNone/>
            </a:pPr>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5"/>
          <p:cNvSpPr>
            <a:spLocks noGrp="1"/>
          </p:cNvSpPr>
          <p:nvPr>
            <p:ph type="title"/>
          </p:nvPr>
        </p:nvSpPr>
        <p:spPr>
          <a:xfrm>
            <a:off x="914400" y="228600"/>
            <a:ext cx="7772400" cy="1143000"/>
          </a:xfrm>
        </p:spPr>
        <p:txBody>
          <a:bodyPr/>
          <a:lstStyle/>
          <a:p>
            <a:pPr eaLnBrk="1" hangingPunct="1"/>
            <a:br>
              <a:rPr lang="en-US" altLang="en-US"/>
            </a:br>
            <a:r>
              <a:rPr lang="en-US" altLang="en-US"/>
              <a:t>Segmentation by Min Cut method</a:t>
            </a:r>
            <a:endParaRPr lang="en-US" altLang="en-US"/>
          </a:p>
        </p:txBody>
      </p:sp>
      <p:sp>
        <p:nvSpPr>
          <p:cNvPr id="7" name="Content Placeholder 6"/>
          <p:cNvSpPr>
            <a:spLocks noGrp="1"/>
          </p:cNvSpPr>
          <p:nvPr>
            <p:ph idx="1"/>
          </p:nvPr>
        </p:nvSpPr>
        <p:spPr/>
        <p:txBody>
          <a:bodyPr>
            <a:normAutofit lnSpcReduction="10000"/>
          </a:bodyPr>
          <a:lstStyle/>
          <a:p>
            <a:pPr>
              <a:buFont typeface="Wingdings" panose="05000000000000000000" pitchFamily="2" charset="2"/>
              <a:buNone/>
            </a:pPr>
            <a:r>
              <a:rPr lang="en-US" altLang="en-US" dirty="0"/>
              <a:t>Example:</a:t>
            </a:r>
            <a:endParaRPr lang="en-US" altLang="en-US" dirty="0"/>
          </a:p>
          <a:p>
            <a:endParaRPr lang="en-US" altLang="en-US" dirty="0"/>
          </a:p>
          <a:p>
            <a:endParaRPr lang="en-US" altLang="en-US" dirty="0"/>
          </a:p>
          <a:p>
            <a:pPr>
              <a:buFont typeface="Wingdings" panose="05000000000000000000" pitchFamily="2" charset="2"/>
              <a:buNone/>
            </a:pPr>
            <a:endParaRPr lang="en-US" altLang="en-US" dirty="0"/>
          </a:p>
          <a:p>
            <a:endParaRPr lang="en-US" altLang="en-US" dirty="0"/>
          </a:p>
          <a:p>
            <a:endParaRPr lang="en-US" altLang="en-US" dirty="0"/>
          </a:p>
          <a:p>
            <a:endParaRPr lang="en-US" altLang="en-US" dirty="0"/>
          </a:p>
          <a:p>
            <a:endParaRPr lang="en-US" altLang="en-US" dirty="0"/>
          </a:p>
          <a:p>
            <a:pPr>
              <a:buFont typeface="Wingdings" panose="05000000000000000000" pitchFamily="2" charset="2"/>
              <a:buNone/>
            </a:pPr>
            <a:endParaRPr lang="en-US" altLang="en-US" sz="2000" dirty="0"/>
          </a:p>
          <a:p>
            <a:pPr>
              <a:buFont typeface="Wingdings" panose="05000000000000000000" pitchFamily="2" charset="2"/>
              <a:buNone/>
            </a:pPr>
            <a:endParaRPr lang="en-US" altLang="en-US" dirty="0"/>
          </a:p>
          <a:p>
            <a:pPr>
              <a:buFont typeface="Wingdings" panose="05000000000000000000" pitchFamily="2" charset="2"/>
              <a:buNone/>
            </a:pPr>
            <a:endParaRPr lang="en-US" altLang="en-US" sz="2000" dirty="0"/>
          </a:p>
          <a:p>
            <a:pPr>
              <a:buFont typeface="Wingdings" panose="05000000000000000000" pitchFamily="2" charset="2"/>
              <a:buNone/>
            </a:pPr>
            <a:endParaRPr lang="en-US" altLang="en-US" dirty="0"/>
          </a:p>
          <a:p>
            <a:pPr>
              <a:buFont typeface="Wingdings" panose="05000000000000000000" pitchFamily="2" charset="2"/>
              <a:buNone/>
            </a:pPr>
            <a:r>
              <a:rPr lang="en-US" altLang="en-US" sz="2000" dirty="0"/>
              <a:t>No. of nodes = 5                Edge Connectivity = 1</a:t>
            </a:r>
            <a:endParaRPr lang="en-US" altLang="en-US" sz="2000" dirty="0"/>
          </a:p>
          <a:p>
            <a:pPr>
              <a:buFont typeface="Wingdings" panose="05000000000000000000" pitchFamily="2" charset="2"/>
              <a:buNone/>
            </a:pPr>
            <a:endParaRPr lang="en-US" altLang="en-US" sz="2000" dirty="0"/>
          </a:p>
          <a:p>
            <a:pPr>
              <a:buFont typeface="Wingdings" panose="05000000000000000000" pitchFamily="2" charset="2"/>
              <a:buNone/>
            </a:pPr>
            <a:endParaRPr lang="en-US" altLang="en-US" dirty="0"/>
          </a:p>
        </p:txBody>
      </p:sp>
      <p:sp>
        <p:nvSpPr>
          <p:cNvPr id="8" name="Rectangle 58"/>
          <p:cNvSpPr>
            <a:spLocks noChangeArrowheads="1"/>
          </p:cNvSpPr>
          <p:nvPr/>
        </p:nvSpPr>
        <p:spPr bwMode="auto">
          <a:xfrm>
            <a:off x="6858000" y="3048000"/>
            <a:ext cx="1295400" cy="304800"/>
          </a:xfrm>
          <a:prstGeom prst="rect">
            <a:avLst/>
          </a:prstGeom>
          <a:solidFill>
            <a:schemeClr val="accent1"/>
          </a:solidFill>
          <a:ln w="38100" algn="ctr">
            <a:solidFill>
              <a:srgbClr val="9AB4AD"/>
            </a:solidFill>
            <a:miter lim="800000"/>
          </a:ln>
        </p:spPr>
        <p:txBody>
          <a:bodyPr wrap="none" anchor="ctr"/>
          <a:lstStyle>
            <a:lvl1pPr eaLnBrk="0" hangingPunct="0">
              <a:defRPr>
                <a:solidFill>
                  <a:schemeClr val="tx1"/>
                </a:solidFill>
                <a:latin typeface="Arial" panose="020B0604020202090204" pitchFamily="34" charset="0"/>
                <a:cs typeface="Arial" panose="020B0604020202090204" pitchFamily="34" charset="0"/>
              </a:defRPr>
            </a:lvl1pPr>
            <a:lvl2pPr marL="742950" indent="-285750" eaLnBrk="0" hangingPunct="0">
              <a:defRPr>
                <a:solidFill>
                  <a:schemeClr val="tx1"/>
                </a:solidFill>
                <a:latin typeface="Arial" panose="020B0604020202090204" pitchFamily="34" charset="0"/>
                <a:cs typeface="Arial" panose="020B0604020202090204" pitchFamily="34" charset="0"/>
              </a:defRPr>
            </a:lvl2pPr>
            <a:lvl3pPr marL="1143000" indent="-228600" eaLnBrk="0" hangingPunct="0">
              <a:defRPr>
                <a:solidFill>
                  <a:schemeClr val="tx1"/>
                </a:solidFill>
                <a:latin typeface="Arial" panose="020B0604020202090204" pitchFamily="34" charset="0"/>
                <a:cs typeface="Arial" panose="020B0604020202090204" pitchFamily="34" charset="0"/>
              </a:defRPr>
            </a:lvl3pPr>
            <a:lvl4pPr marL="1600200" indent="-228600" eaLnBrk="0" hangingPunct="0">
              <a:defRPr>
                <a:solidFill>
                  <a:schemeClr val="tx1"/>
                </a:solidFill>
                <a:latin typeface="Arial" panose="020B0604020202090204" pitchFamily="34" charset="0"/>
                <a:cs typeface="Arial" panose="020B0604020202090204" pitchFamily="34" charset="0"/>
              </a:defRPr>
            </a:lvl4pPr>
            <a:lvl5pPr marL="2057400" indent="-228600" eaLnBrk="0" hangingPunct="0">
              <a:defRPr>
                <a:solidFill>
                  <a:schemeClr val="tx1"/>
                </a:solidFill>
                <a:latin typeface="Arial" panose="020B0604020202090204" pitchFamily="34" charset="0"/>
                <a:cs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9pPr>
          </a:lstStyle>
          <a:p>
            <a:pPr eaLnBrk="1" hangingPunct="1"/>
            <a:r>
              <a:rPr lang="en-US" altLang="en-US"/>
              <a:t>Not HCS!</a:t>
            </a:r>
            <a:endParaRPr lang="en-US" altLang="en-US"/>
          </a:p>
        </p:txBody>
      </p:sp>
      <p:sp>
        <p:nvSpPr>
          <p:cNvPr id="9" name="Oval 8"/>
          <p:cNvSpPr>
            <a:spLocks noChangeArrowheads="1"/>
          </p:cNvSpPr>
          <p:nvPr/>
        </p:nvSpPr>
        <p:spPr bwMode="auto">
          <a:xfrm>
            <a:off x="2209800" y="2286000"/>
            <a:ext cx="762000" cy="685800"/>
          </a:xfrm>
          <a:prstGeom prst="ellipse">
            <a:avLst/>
          </a:prstGeom>
          <a:solidFill>
            <a:srgbClr val="FFFFCC"/>
          </a:solidFill>
          <a:ln w="12700">
            <a:solidFill>
              <a:schemeClr val="tx1"/>
            </a:solidFill>
            <a:round/>
          </a:ln>
        </p:spPr>
        <p:txBody>
          <a:bodyPr wrap="none" anchor="ctr"/>
          <a:lstStyle>
            <a:lvl1pPr eaLnBrk="0" hangingPunct="0">
              <a:defRPr>
                <a:solidFill>
                  <a:schemeClr val="tx1"/>
                </a:solidFill>
                <a:latin typeface="Arial" panose="020B0604020202090204" pitchFamily="34" charset="0"/>
                <a:cs typeface="Arial" panose="020B0604020202090204" pitchFamily="34" charset="0"/>
              </a:defRPr>
            </a:lvl1pPr>
            <a:lvl2pPr marL="742950" indent="-285750" eaLnBrk="0" hangingPunct="0">
              <a:defRPr>
                <a:solidFill>
                  <a:schemeClr val="tx1"/>
                </a:solidFill>
                <a:latin typeface="Arial" panose="020B0604020202090204" pitchFamily="34" charset="0"/>
                <a:cs typeface="Arial" panose="020B0604020202090204" pitchFamily="34" charset="0"/>
              </a:defRPr>
            </a:lvl2pPr>
            <a:lvl3pPr marL="1143000" indent="-228600" eaLnBrk="0" hangingPunct="0">
              <a:defRPr>
                <a:solidFill>
                  <a:schemeClr val="tx1"/>
                </a:solidFill>
                <a:latin typeface="Arial" panose="020B0604020202090204" pitchFamily="34" charset="0"/>
                <a:cs typeface="Arial" panose="020B0604020202090204" pitchFamily="34" charset="0"/>
              </a:defRPr>
            </a:lvl3pPr>
            <a:lvl4pPr marL="1600200" indent="-228600" eaLnBrk="0" hangingPunct="0">
              <a:defRPr>
                <a:solidFill>
                  <a:schemeClr val="tx1"/>
                </a:solidFill>
                <a:latin typeface="Arial" panose="020B0604020202090204" pitchFamily="34" charset="0"/>
                <a:cs typeface="Arial" panose="020B0604020202090204" pitchFamily="34" charset="0"/>
              </a:defRPr>
            </a:lvl4pPr>
            <a:lvl5pPr marL="2057400" indent="-228600" eaLnBrk="0" hangingPunct="0">
              <a:defRPr>
                <a:solidFill>
                  <a:schemeClr val="tx1"/>
                </a:solidFill>
                <a:latin typeface="Arial" panose="020B0604020202090204" pitchFamily="34" charset="0"/>
                <a:cs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9pPr>
          </a:lstStyle>
          <a:p>
            <a:pPr eaLnBrk="1" hangingPunct="1"/>
            <a:r>
              <a:rPr lang="en-US" altLang="en-US"/>
              <a:t>  A</a:t>
            </a:r>
            <a:endParaRPr lang="en-US" altLang="en-US" baseline="-25000"/>
          </a:p>
        </p:txBody>
      </p:sp>
      <p:sp>
        <p:nvSpPr>
          <p:cNvPr id="10" name="Oval 9"/>
          <p:cNvSpPr>
            <a:spLocks noChangeArrowheads="1"/>
          </p:cNvSpPr>
          <p:nvPr/>
        </p:nvSpPr>
        <p:spPr bwMode="auto">
          <a:xfrm>
            <a:off x="4648200" y="2286000"/>
            <a:ext cx="762000" cy="685800"/>
          </a:xfrm>
          <a:prstGeom prst="ellipse">
            <a:avLst/>
          </a:prstGeom>
          <a:solidFill>
            <a:srgbClr val="FFFFCC"/>
          </a:solidFill>
          <a:ln w="12700">
            <a:solidFill>
              <a:schemeClr val="tx1"/>
            </a:solidFill>
            <a:round/>
          </a:ln>
        </p:spPr>
        <p:txBody>
          <a:bodyPr wrap="none" anchor="ctr"/>
          <a:lstStyle>
            <a:lvl1pPr eaLnBrk="0" hangingPunct="0">
              <a:defRPr>
                <a:solidFill>
                  <a:schemeClr val="tx1"/>
                </a:solidFill>
                <a:latin typeface="Arial" panose="020B0604020202090204" pitchFamily="34" charset="0"/>
                <a:cs typeface="Arial" panose="020B0604020202090204" pitchFamily="34" charset="0"/>
              </a:defRPr>
            </a:lvl1pPr>
            <a:lvl2pPr marL="742950" indent="-285750" eaLnBrk="0" hangingPunct="0">
              <a:defRPr>
                <a:solidFill>
                  <a:schemeClr val="tx1"/>
                </a:solidFill>
                <a:latin typeface="Arial" panose="020B0604020202090204" pitchFamily="34" charset="0"/>
                <a:cs typeface="Arial" panose="020B0604020202090204" pitchFamily="34" charset="0"/>
              </a:defRPr>
            </a:lvl2pPr>
            <a:lvl3pPr marL="1143000" indent="-228600" eaLnBrk="0" hangingPunct="0">
              <a:defRPr>
                <a:solidFill>
                  <a:schemeClr val="tx1"/>
                </a:solidFill>
                <a:latin typeface="Arial" panose="020B0604020202090204" pitchFamily="34" charset="0"/>
                <a:cs typeface="Arial" panose="020B0604020202090204" pitchFamily="34" charset="0"/>
              </a:defRPr>
            </a:lvl3pPr>
            <a:lvl4pPr marL="1600200" indent="-228600" eaLnBrk="0" hangingPunct="0">
              <a:defRPr>
                <a:solidFill>
                  <a:schemeClr val="tx1"/>
                </a:solidFill>
                <a:latin typeface="Arial" panose="020B0604020202090204" pitchFamily="34" charset="0"/>
                <a:cs typeface="Arial" panose="020B0604020202090204" pitchFamily="34" charset="0"/>
              </a:defRPr>
            </a:lvl4pPr>
            <a:lvl5pPr marL="2057400" indent="-228600" eaLnBrk="0" hangingPunct="0">
              <a:defRPr>
                <a:solidFill>
                  <a:schemeClr val="tx1"/>
                </a:solidFill>
                <a:latin typeface="Arial" panose="020B0604020202090204" pitchFamily="34" charset="0"/>
                <a:cs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9pPr>
          </a:lstStyle>
          <a:p>
            <a:pPr eaLnBrk="1" hangingPunct="1"/>
            <a:r>
              <a:rPr lang="en-US" altLang="en-US"/>
              <a:t>  B</a:t>
            </a:r>
            <a:endParaRPr lang="en-US" altLang="en-US" baseline="-25000"/>
          </a:p>
        </p:txBody>
      </p:sp>
      <p:sp>
        <p:nvSpPr>
          <p:cNvPr id="11" name="Oval 10"/>
          <p:cNvSpPr>
            <a:spLocks noChangeArrowheads="1"/>
          </p:cNvSpPr>
          <p:nvPr/>
        </p:nvSpPr>
        <p:spPr bwMode="auto">
          <a:xfrm>
            <a:off x="2209800" y="4495800"/>
            <a:ext cx="762000" cy="685800"/>
          </a:xfrm>
          <a:prstGeom prst="ellipse">
            <a:avLst/>
          </a:prstGeom>
          <a:solidFill>
            <a:srgbClr val="FFFFCC"/>
          </a:solidFill>
          <a:ln w="12700">
            <a:solidFill>
              <a:schemeClr val="tx1"/>
            </a:solidFill>
            <a:round/>
          </a:ln>
        </p:spPr>
        <p:txBody>
          <a:bodyPr wrap="none" anchor="ctr"/>
          <a:lstStyle>
            <a:lvl1pPr eaLnBrk="0" hangingPunct="0">
              <a:defRPr>
                <a:solidFill>
                  <a:schemeClr val="tx1"/>
                </a:solidFill>
                <a:latin typeface="Arial" panose="020B0604020202090204" pitchFamily="34" charset="0"/>
                <a:cs typeface="Arial" panose="020B0604020202090204" pitchFamily="34" charset="0"/>
              </a:defRPr>
            </a:lvl1pPr>
            <a:lvl2pPr marL="742950" indent="-285750" eaLnBrk="0" hangingPunct="0">
              <a:defRPr>
                <a:solidFill>
                  <a:schemeClr val="tx1"/>
                </a:solidFill>
                <a:latin typeface="Arial" panose="020B0604020202090204" pitchFamily="34" charset="0"/>
                <a:cs typeface="Arial" panose="020B0604020202090204" pitchFamily="34" charset="0"/>
              </a:defRPr>
            </a:lvl2pPr>
            <a:lvl3pPr marL="1143000" indent="-228600" eaLnBrk="0" hangingPunct="0">
              <a:defRPr>
                <a:solidFill>
                  <a:schemeClr val="tx1"/>
                </a:solidFill>
                <a:latin typeface="Arial" panose="020B0604020202090204" pitchFamily="34" charset="0"/>
                <a:cs typeface="Arial" panose="020B0604020202090204" pitchFamily="34" charset="0"/>
              </a:defRPr>
            </a:lvl3pPr>
            <a:lvl4pPr marL="1600200" indent="-228600" eaLnBrk="0" hangingPunct="0">
              <a:defRPr>
                <a:solidFill>
                  <a:schemeClr val="tx1"/>
                </a:solidFill>
                <a:latin typeface="Arial" panose="020B0604020202090204" pitchFamily="34" charset="0"/>
                <a:cs typeface="Arial" panose="020B0604020202090204" pitchFamily="34" charset="0"/>
              </a:defRPr>
            </a:lvl4pPr>
            <a:lvl5pPr marL="2057400" indent="-228600" eaLnBrk="0" hangingPunct="0">
              <a:defRPr>
                <a:solidFill>
                  <a:schemeClr val="tx1"/>
                </a:solidFill>
                <a:latin typeface="Arial" panose="020B0604020202090204" pitchFamily="34" charset="0"/>
                <a:cs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9pPr>
          </a:lstStyle>
          <a:p>
            <a:pPr eaLnBrk="1" hangingPunct="1"/>
            <a:r>
              <a:rPr lang="en-US" altLang="en-US"/>
              <a:t>  D</a:t>
            </a:r>
            <a:endParaRPr lang="en-US" altLang="en-US" baseline="-25000"/>
          </a:p>
        </p:txBody>
      </p:sp>
      <p:sp>
        <p:nvSpPr>
          <p:cNvPr id="12" name="Oval 11"/>
          <p:cNvSpPr>
            <a:spLocks noChangeArrowheads="1"/>
          </p:cNvSpPr>
          <p:nvPr/>
        </p:nvSpPr>
        <p:spPr bwMode="auto">
          <a:xfrm>
            <a:off x="4648200" y="4495800"/>
            <a:ext cx="762000" cy="685800"/>
          </a:xfrm>
          <a:prstGeom prst="ellipse">
            <a:avLst/>
          </a:prstGeom>
          <a:solidFill>
            <a:srgbClr val="FFFFCC"/>
          </a:solidFill>
          <a:ln w="12700">
            <a:solidFill>
              <a:schemeClr val="tx1"/>
            </a:solidFill>
            <a:round/>
          </a:ln>
        </p:spPr>
        <p:txBody>
          <a:bodyPr wrap="none" anchor="ctr"/>
          <a:lstStyle>
            <a:lvl1pPr eaLnBrk="0" hangingPunct="0">
              <a:defRPr>
                <a:solidFill>
                  <a:schemeClr val="tx1"/>
                </a:solidFill>
                <a:latin typeface="Arial" panose="020B0604020202090204" pitchFamily="34" charset="0"/>
                <a:cs typeface="Arial" panose="020B0604020202090204" pitchFamily="34" charset="0"/>
              </a:defRPr>
            </a:lvl1pPr>
            <a:lvl2pPr marL="742950" indent="-285750" eaLnBrk="0" hangingPunct="0">
              <a:defRPr>
                <a:solidFill>
                  <a:schemeClr val="tx1"/>
                </a:solidFill>
                <a:latin typeface="Arial" panose="020B0604020202090204" pitchFamily="34" charset="0"/>
                <a:cs typeface="Arial" panose="020B0604020202090204" pitchFamily="34" charset="0"/>
              </a:defRPr>
            </a:lvl2pPr>
            <a:lvl3pPr marL="1143000" indent="-228600" eaLnBrk="0" hangingPunct="0">
              <a:defRPr>
                <a:solidFill>
                  <a:schemeClr val="tx1"/>
                </a:solidFill>
                <a:latin typeface="Arial" panose="020B0604020202090204" pitchFamily="34" charset="0"/>
                <a:cs typeface="Arial" panose="020B0604020202090204" pitchFamily="34" charset="0"/>
              </a:defRPr>
            </a:lvl3pPr>
            <a:lvl4pPr marL="1600200" indent="-228600" eaLnBrk="0" hangingPunct="0">
              <a:defRPr>
                <a:solidFill>
                  <a:schemeClr val="tx1"/>
                </a:solidFill>
                <a:latin typeface="Arial" panose="020B0604020202090204" pitchFamily="34" charset="0"/>
                <a:cs typeface="Arial" panose="020B0604020202090204" pitchFamily="34" charset="0"/>
              </a:defRPr>
            </a:lvl4pPr>
            <a:lvl5pPr marL="2057400" indent="-228600" eaLnBrk="0" hangingPunct="0">
              <a:defRPr>
                <a:solidFill>
                  <a:schemeClr val="tx1"/>
                </a:solidFill>
                <a:latin typeface="Arial" panose="020B0604020202090204" pitchFamily="34" charset="0"/>
                <a:cs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9pPr>
          </a:lstStyle>
          <a:p>
            <a:pPr eaLnBrk="1" hangingPunct="1"/>
            <a:r>
              <a:rPr lang="en-US" altLang="en-US"/>
              <a:t>  C</a:t>
            </a:r>
            <a:endParaRPr lang="en-US" altLang="en-US" baseline="-25000"/>
          </a:p>
        </p:txBody>
      </p:sp>
      <p:cxnSp>
        <p:nvCxnSpPr>
          <p:cNvPr id="13" name="Straight Connector 12"/>
          <p:cNvCxnSpPr>
            <a:stCxn id="9" idx="4"/>
            <a:endCxn id="11" idx="0"/>
          </p:cNvCxnSpPr>
          <p:nvPr/>
        </p:nvCxnSpPr>
        <p:spPr>
          <a:xfrm rot="5400000">
            <a:off x="1828801" y="3733800"/>
            <a:ext cx="1524000" cy="3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1" idx="6"/>
            <a:endCxn id="12" idx="2"/>
          </p:cNvCxnSpPr>
          <p:nvPr/>
        </p:nvCxnSpPr>
        <p:spPr>
          <a:xfrm>
            <a:off x="2971800" y="4838700"/>
            <a:ext cx="16764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flipV="1">
            <a:off x="2944812" y="2846388"/>
            <a:ext cx="1725613" cy="18240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p:cNvSpPr>
            <a:spLocks noChangeArrowheads="1"/>
          </p:cNvSpPr>
          <p:nvPr/>
        </p:nvSpPr>
        <p:spPr bwMode="auto">
          <a:xfrm>
            <a:off x="6781800" y="4495800"/>
            <a:ext cx="762000" cy="685800"/>
          </a:xfrm>
          <a:prstGeom prst="ellipse">
            <a:avLst/>
          </a:prstGeom>
          <a:solidFill>
            <a:srgbClr val="FFFFCC"/>
          </a:solidFill>
          <a:ln w="12700">
            <a:solidFill>
              <a:schemeClr val="tx1"/>
            </a:solidFill>
            <a:round/>
          </a:ln>
        </p:spPr>
        <p:txBody>
          <a:bodyPr wrap="none" anchor="ctr"/>
          <a:lstStyle>
            <a:lvl1pPr eaLnBrk="0" hangingPunct="0">
              <a:defRPr>
                <a:solidFill>
                  <a:schemeClr val="tx1"/>
                </a:solidFill>
                <a:latin typeface="Arial" panose="020B0604020202090204" pitchFamily="34" charset="0"/>
                <a:cs typeface="Arial" panose="020B0604020202090204" pitchFamily="34" charset="0"/>
              </a:defRPr>
            </a:lvl1pPr>
            <a:lvl2pPr marL="742950" indent="-285750" eaLnBrk="0" hangingPunct="0">
              <a:defRPr>
                <a:solidFill>
                  <a:schemeClr val="tx1"/>
                </a:solidFill>
                <a:latin typeface="Arial" panose="020B0604020202090204" pitchFamily="34" charset="0"/>
                <a:cs typeface="Arial" panose="020B0604020202090204" pitchFamily="34" charset="0"/>
              </a:defRPr>
            </a:lvl2pPr>
            <a:lvl3pPr marL="1143000" indent="-228600" eaLnBrk="0" hangingPunct="0">
              <a:defRPr>
                <a:solidFill>
                  <a:schemeClr val="tx1"/>
                </a:solidFill>
                <a:latin typeface="Arial" panose="020B0604020202090204" pitchFamily="34" charset="0"/>
                <a:cs typeface="Arial" panose="020B0604020202090204" pitchFamily="34" charset="0"/>
              </a:defRPr>
            </a:lvl3pPr>
            <a:lvl4pPr marL="1600200" indent="-228600" eaLnBrk="0" hangingPunct="0">
              <a:defRPr>
                <a:solidFill>
                  <a:schemeClr val="tx1"/>
                </a:solidFill>
                <a:latin typeface="Arial" panose="020B0604020202090204" pitchFamily="34" charset="0"/>
                <a:cs typeface="Arial" panose="020B0604020202090204" pitchFamily="34" charset="0"/>
              </a:defRPr>
            </a:lvl4pPr>
            <a:lvl5pPr marL="2057400" indent="-228600" eaLnBrk="0" hangingPunct="0">
              <a:defRPr>
                <a:solidFill>
                  <a:schemeClr val="tx1"/>
                </a:solidFill>
                <a:latin typeface="Arial" panose="020B0604020202090204" pitchFamily="34" charset="0"/>
                <a:cs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9pPr>
          </a:lstStyle>
          <a:p>
            <a:pPr eaLnBrk="1" hangingPunct="1"/>
            <a:r>
              <a:rPr lang="en-US" altLang="en-US"/>
              <a:t>  E</a:t>
            </a:r>
            <a:endParaRPr lang="en-US" altLang="en-US" baseline="-25000"/>
          </a:p>
        </p:txBody>
      </p:sp>
      <p:cxnSp>
        <p:nvCxnSpPr>
          <p:cNvPr id="17" name="Straight Connector 16"/>
          <p:cNvCxnSpPr>
            <a:stCxn id="12" idx="6"/>
            <a:endCxn id="16" idx="2"/>
          </p:cNvCxnSpPr>
          <p:nvPr/>
        </p:nvCxnSpPr>
        <p:spPr>
          <a:xfrm>
            <a:off x="5410200" y="4838700"/>
            <a:ext cx="13716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a:off x="4267201" y="3733800"/>
            <a:ext cx="1524000" cy="3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1" idx="7"/>
            <a:endCxn id="10" idx="3"/>
          </p:cNvCxnSpPr>
          <p:nvPr/>
        </p:nvCxnSpPr>
        <p:spPr>
          <a:xfrm rot="5400000" flipH="1" flipV="1">
            <a:off x="2947987" y="2784476"/>
            <a:ext cx="1724025" cy="18986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linds(horizontal)">
                                      <p:cBhvr>
                                        <p:cTn id="12" dur="500"/>
                                        <p:tgtEl>
                                          <p:spTgt spid="19"/>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par>
                                <p:cTn id="19" presetID="3" presetClass="entr" presetSubtype="1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linds(horizontal)">
                                      <p:cBhvr>
                                        <p:cTn id="21" dur="500"/>
                                        <p:tgtEl>
                                          <p:spTgt spid="15"/>
                                        </p:tgtEl>
                                      </p:cBhvr>
                                    </p:animEffect>
                                  </p:childTnLst>
                                </p:cTn>
                              </p:par>
                              <p:par>
                                <p:cTn id="22" presetID="3" presetClass="entr" presetSubtype="1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linds(horizontal)">
                                      <p:cBhvr>
                                        <p:cTn id="24" dur="500"/>
                                        <p:tgtEl>
                                          <p:spTgt spid="13"/>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par>
                                <p:cTn id="28" presetID="3" presetClass="entr" presetSubtype="1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linds(horizontal)">
                                      <p:cBhvr>
                                        <p:cTn id="30" dur="500"/>
                                        <p:tgtEl>
                                          <p:spTgt spid="14"/>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blinds(horizontal)">
                                      <p:cBhvr>
                                        <p:cTn id="33" dur="500"/>
                                        <p:tgtEl>
                                          <p:spTgt spid="12"/>
                                        </p:tgtEl>
                                      </p:cBhvr>
                                    </p:animEffect>
                                  </p:childTnLst>
                                </p:cTn>
                              </p:par>
                              <p:par>
                                <p:cTn id="34" presetID="3" presetClass="entr" presetSubtype="10"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blinds(horizontal)">
                                      <p:cBhvr>
                                        <p:cTn id="36" dur="500"/>
                                        <p:tgtEl>
                                          <p:spTgt spid="17"/>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blinds(horizontal)">
                                      <p:cBhvr>
                                        <p:cTn id="39" dur="500"/>
                                        <p:tgtEl>
                                          <p:spTgt spid="16"/>
                                        </p:tgtEl>
                                      </p:cBhvr>
                                    </p:animEffect>
                                  </p:childTnLst>
                                </p:cTn>
                              </p:par>
                              <p:par>
                                <p:cTn id="40" presetID="3" presetClass="entr" presetSubtype="10" fill="hold"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blinds(horizontal)">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7">
                                            <p:txEl>
                                              <p:pRg st="12" end="12"/>
                                            </p:txEl>
                                          </p:spTgt>
                                        </p:tgtEl>
                                        <p:attrNameLst>
                                          <p:attrName>style.visibility</p:attrName>
                                        </p:attrNameLst>
                                      </p:cBhvr>
                                      <p:to>
                                        <p:strVal val="visible"/>
                                      </p:to>
                                    </p:set>
                                    <p:animEffect transition="in" filter="blinds(horizontal)">
                                      <p:cBhvr>
                                        <p:cTn id="47" dur="500"/>
                                        <p:tgtEl>
                                          <p:spTgt spid="7">
                                            <p:txEl>
                                              <p:pRg st="12" end="1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6"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5"/>
          <p:cNvSpPr>
            <a:spLocks noGrp="1"/>
          </p:cNvSpPr>
          <p:nvPr>
            <p:ph type="title"/>
          </p:nvPr>
        </p:nvSpPr>
        <p:spPr>
          <a:xfrm>
            <a:off x="914400" y="228600"/>
            <a:ext cx="7772400" cy="1143000"/>
          </a:xfrm>
        </p:spPr>
        <p:txBody>
          <a:bodyPr/>
          <a:lstStyle/>
          <a:p>
            <a:pPr eaLnBrk="1" hangingPunct="1"/>
            <a:br>
              <a:rPr lang="en-US" altLang="en-US"/>
            </a:br>
            <a:r>
              <a:rPr lang="en-US" altLang="en-US"/>
              <a:t>Segmentation by Min Cut method</a:t>
            </a:r>
            <a:endParaRPr lang="en-US" altLang="en-US"/>
          </a:p>
        </p:txBody>
      </p:sp>
      <p:sp>
        <p:nvSpPr>
          <p:cNvPr id="5" name="Content Placeholder 6"/>
          <p:cNvSpPr>
            <a:spLocks noGrp="1"/>
          </p:cNvSpPr>
          <p:nvPr>
            <p:ph idx="1"/>
          </p:nvPr>
        </p:nvSpPr>
        <p:spPr/>
        <p:txBody>
          <a:bodyPr/>
          <a:lstStyle/>
          <a:p>
            <a:pPr>
              <a:buFont typeface="Wingdings" panose="05000000000000000000" pitchFamily="2" charset="2"/>
              <a:buNone/>
            </a:pPr>
            <a:r>
              <a:rPr lang="en-US" altLang="en-US" dirty="0"/>
              <a:t>Example continued:</a:t>
            </a:r>
            <a:endParaRPr lang="en-US" altLang="en-US" dirty="0"/>
          </a:p>
          <a:p>
            <a:endParaRPr lang="en-US" altLang="en-US" dirty="0"/>
          </a:p>
          <a:p>
            <a:endParaRPr lang="en-US" altLang="en-US" dirty="0"/>
          </a:p>
          <a:p>
            <a:pPr>
              <a:buFont typeface="Wingdings" panose="05000000000000000000" pitchFamily="2" charset="2"/>
              <a:buNone/>
            </a:pPr>
            <a:endParaRPr lang="en-US" altLang="en-US" dirty="0"/>
          </a:p>
          <a:p>
            <a:endParaRPr lang="en-US" altLang="en-US" dirty="0"/>
          </a:p>
          <a:p>
            <a:endParaRPr lang="en-US" altLang="en-US" dirty="0"/>
          </a:p>
          <a:p>
            <a:endParaRPr lang="en-US" altLang="en-US" dirty="0"/>
          </a:p>
          <a:p>
            <a:endParaRPr lang="en-US" altLang="en-US" dirty="0"/>
          </a:p>
          <a:p>
            <a:pPr>
              <a:buFont typeface="Wingdings" panose="05000000000000000000" pitchFamily="2" charset="2"/>
              <a:buNone/>
            </a:pPr>
            <a:endParaRPr lang="en-US" altLang="en-US" sz="2000" dirty="0"/>
          </a:p>
          <a:p>
            <a:pPr>
              <a:buFont typeface="Wingdings" panose="05000000000000000000" pitchFamily="2" charset="2"/>
              <a:buNone/>
            </a:pPr>
            <a:endParaRPr lang="en-US" altLang="en-US" dirty="0"/>
          </a:p>
          <a:p>
            <a:pPr>
              <a:buFont typeface="Wingdings" panose="05000000000000000000" pitchFamily="2" charset="2"/>
              <a:buNone/>
            </a:pPr>
            <a:endParaRPr lang="en-US" altLang="en-US" sz="2000" dirty="0"/>
          </a:p>
          <a:p>
            <a:pPr>
              <a:buFont typeface="Wingdings" panose="05000000000000000000" pitchFamily="2" charset="2"/>
              <a:buNone/>
            </a:pPr>
            <a:r>
              <a:rPr lang="en-US" altLang="en-US" sz="2000" dirty="0"/>
              <a:t>No. of nodes = 4                Edge Connectivity = 3</a:t>
            </a:r>
            <a:endParaRPr lang="en-US" altLang="en-US" sz="2000" dirty="0"/>
          </a:p>
          <a:p>
            <a:pPr>
              <a:buFont typeface="Wingdings" panose="05000000000000000000" pitchFamily="2" charset="2"/>
              <a:buNone/>
            </a:pPr>
            <a:endParaRPr lang="en-US" altLang="en-US" sz="2000" dirty="0"/>
          </a:p>
          <a:p>
            <a:pPr>
              <a:buFont typeface="Wingdings" panose="05000000000000000000" pitchFamily="2" charset="2"/>
              <a:buNone/>
            </a:pPr>
            <a:endParaRPr lang="en-US" altLang="en-US" dirty="0"/>
          </a:p>
        </p:txBody>
      </p:sp>
      <p:sp>
        <p:nvSpPr>
          <p:cNvPr id="6" name="Rectangle 58"/>
          <p:cNvSpPr>
            <a:spLocks noChangeArrowheads="1"/>
          </p:cNvSpPr>
          <p:nvPr/>
        </p:nvSpPr>
        <p:spPr bwMode="auto">
          <a:xfrm>
            <a:off x="6858000" y="3048000"/>
            <a:ext cx="838200" cy="304800"/>
          </a:xfrm>
          <a:prstGeom prst="rect">
            <a:avLst/>
          </a:prstGeom>
          <a:solidFill>
            <a:schemeClr val="accent1"/>
          </a:solidFill>
          <a:ln w="38100" algn="ctr">
            <a:solidFill>
              <a:srgbClr val="9AB4AD"/>
            </a:solidFill>
            <a:miter lim="800000"/>
          </a:ln>
        </p:spPr>
        <p:txBody>
          <a:bodyPr wrap="none" anchor="ctr"/>
          <a:lstStyle>
            <a:lvl1pPr eaLnBrk="0" hangingPunct="0">
              <a:defRPr>
                <a:solidFill>
                  <a:schemeClr val="tx1"/>
                </a:solidFill>
                <a:latin typeface="Arial" panose="020B0604020202090204" pitchFamily="34" charset="0"/>
                <a:cs typeface="Arial" panose="020B0604020202090204" pitchFamily="34" charset="0"/>
              </a:defRPr>
            </a:lvl1pPr>
            <a:lvl2pPr marL="742950" indent="-285750" eaLnBrk="0" hangingPunct="0">
              <a:defRPr>
                <a:solidFill>
                  <a:schemeClr val="tx1"/>
                </a:solidFill>
                <a:latin typeface="Arial" panose="020B0604020202090204" pitchFamily="34" charset="0"/>
                <a:cs typeface="Arial" panose="020B0604020202090204" pitchFamily="34" charset="0"/>
              </a:defRPr>
            </a:lvl2pPr>
            <a:lvl3pPr marL="1143000" indent="-228600" eaLnBrk="0" hangingPunct="0">
              <a:defRPr>
                <a:solidFill>
                  <a:schemeClr val="tx1"/>
                </a:solidFill>
                <a:latin typeface="Arial" panose="020B0604020202090204" pitchFamily="34" charset="0"/>
                <a:cs typeface="Arial" panose="020B0604020202090204" pitchFamily="34" charset="0"/>
              </a:defRPr>
            </a:lvl3pPr>
            <a:lvl4pPr marL="1600200" indent="-228600" eaLnBrk="0" hangingPunct="0">
              <a:defRPr>
                <a:solidFill>
                  <a:schemeClr val="tx1"/>
                </a:solidFill>
                <a:latin typeface="Arial" panose="020B0604020202090204" pitchFamily="34" charset="0"/>
                <a:cs typeface="Arial" panose="020B0604020202090204" pitchFamily="34" charset="0"/>
              </a:defRPr>
            </a:lvl4pPr>
            <a:lvl5pPr marL="2057400" indent="-228600" eaLnBrk="0" hangingPunct="0">
              <a:defRPr>
                <a:solidFill>
                  <a:schemeClr val="tx1"/>
                </a:solidFill>
                <a:latin typeface="Arial" panose="020B0604020202090204" pitchFamily="34" charset="0"/>
                <a:cs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9pPr>
          </a:lstStyle>
          <a:p>
            <a:pPr eaLnBrk="1" hangingPunct="1"/>
            <a:r>
              <a:rPr lang="en-US" altLang="en-US"/>
              <a:t>HCS!</a:t>
            </a:r>
            <a:endParaRPr lang="en-US" altLang="en-US"/>
          </a:p>
        </p:txBody>
      </p:sp>
      <p:sp>
        <p:nvSpPr>
          <p:cNvPr id="7" name="Oval 6"/>
          <p:cNvSpPr>
            <a:spLocks noChangeArrowheads="1"/>
          </p:cNvSpPr>
          <p:nvPr/>
        </p:nvSpPr>
        <p:spPr bwMode="auto">
          <a:xfrm>
            <a:off x="2209800" y="2286000"/>
            <a:ext cx="762000" cy="685800"/>
          </a:xfrm>
          <a:prstGeom prst="ellipse">
            <a:avLst/>
          </a:prstGeom>
          <a:solidFill>
            <a:srgbClr val="FFFFCC"/>
          </a:solidFill>
          <a:ln w="12700">
            <a:solidFill>
              <a:schemeClr val="tx1"/>
            </a:solidFill>
            <a:round/>
          </a:ln>
        </p:spPr>
        <p:txBody>
          <a:bodyPr wrap="none" anchor="ctr"/>
          <a:lstStyle>
            <a:lvl1pPr eaLnBrk="0" hangingPunct="0">
              <a:defRPr>
                <a:solidFill>
                  <a:schemeClr val="tx1"/>
                </a:solidFill>
                <a:latin typeface="Arial" panose="020B0604020202090204" pitchFamily="34" charset="0"/>
                <a:cs typeface="Arial" panose="020B0604020202090204" pitchFamily="34" charset="0"/>
              </a:defRPr>
            </a:lvl1pPr>
            <a:lvl2pPr marL="742950" indent="-285750" eaLnBrk="0" hangingPunct="0">
              <a:defRPr>
                <a:solidFill>
                  <a:schemeClr val="tx1"/>
                </a:solidFill>
                <a:latin typeface="Arial" panose="020B0604020202090204" pitchFamily="34" charset="0"/>
                <a:cs typeface="Arial" panose="020B0604020202090204" pitchFamily="34" charset="0"/>
              </a:defRPr>
            </a:lvl2pPr>
            <a:lvl3pPr marL="1143000" indent="-228600" eaLnBrk="0" hangingPunct="0">
              <a:defRPr>
                <a:solidFill>
                  <a:schemeClr val="tx1"/>
                </a:solidFill>
                <a:latin typeface="Arial" panose="020B0604020202090204" pitchFamily="34" charset="0"/>
                <a:cs typeface="Arial" panose="020B0604020202090204" pitchFamily="34" charset="0"/>
              </a:defRPr>
            </a:lvl3pPr>
            <a:lvl4pPr marL="1600200" indent="-228600" eaLnBrk="0" hangingPunct="0">
              <a:defRPr>
                <a:solidFill>
                  <a:schemeClr val="tx1"/>
                </a:solidFill>
                <a:latin typeface="Arial" panose="020B0604020202090204" pitchFamily="34" charset="0"/>
                <a:cs typeface="Arial" panose="020B0604020202090204" pitchFamily="34" charset="0"/>
              </a:defRPr>
            </a:lvl4pPr>
            <a:lvl5pPr marL="2057400" indent="-228600" eaLnBrk="0" hangingPunct="0">
              <a:defRPr>
                <a:solidFill>
                  <a:schemeClr val="tx1"/>
                </a:solidFill>
                <a:latin typeface="Arial" panose="020B0604020202090204" pitchFamily="34" charset="0"/>
                <a:cs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9pPr>
          </a:lstStyle>
          <a:p>
            <a:pPr eaLnBrk="1" hangingPunct="1"/>
            <a:r>
              <a:rPr lang="en-US" altLang="en-US"/>
              <a:t>  A</a:t>
            </a:r>
            <a:endParaRPr lang="en-US" altLang="en-US" baseline="-25000"/>
          </a:p>
        </p:txBody>
      </p:sp>
      <p:sp>
        <p:nvSpPr>
          <p:cNvPr id="8" name="Oval 7"/>
          <p:cNvSpPr>
            <a:spLocks noChangeArrowheads="1"/>
          </p:cNvSpPr>
          <p:nvPr/>
        </p:nvSpPr>
        <p:spPr bwMode="auto">
          <a:xfrm>
            <a:off x="4648200" y="2286000"/>
            <a:ext cx="762000" cy="685800"/>
          </a:xfrm>
          <a:prstGeom prst="ellipse">
            <a:avLst/>
          </a:prstGeom>
          <a:solidFill>
            <a:srgbClr val="FFFFCC"/>
          </a:solidFill>
          <a:ln w="12700">
            <a:solidFill>
              <a:schemeClr val="tx1"/>
            </a:solidFill>
            <a:round/>
          </a:ln>
        </p:spPr>
        <p:txBody>
          <a:bodyPr wrap="none" anchor="ctr"/>
          <a:lstStyle>
            <a:lvl1pPr eaLnBrk="0" hangingPunct="0">
              <a:defRPr>
                <a:solidFill>
                  <a:schemeClr val="tx1"/>
                </a:solidFill>
                <a:latin typeface="Arial" panose="020B0604020202090204" pitchFamily="34" charset="0"/>
                <a:cs typeface="Arial" panose="020B0604020202090204" pitchFamily="34" charset="0"/>
              </a:defRPr>
            </a:lvl1pPr>
            <a:lvl2pPr marL="742950" indent="-285750" eaLnBrk="0" hangingPunct="0">
              <a:defRPr>
                <a:solidFill>
                  <a:schemeClr val="tx1"/>
                </a:solidFill>
                <a:latin typeface="Arial" panose="020B0604020202090204" pitchFamily="34" charset="0"/>
                <a:cs typeface="Arial" panose="020B0604020202090204" pitchFamily="34" charset="0"/>
              </a:defRPr>
            </a:lvl2pPr>
            <a:lvl3pPr marL="1143000" indent="-228600" eaLnBrk="0" hangingPunct="0">
              <a:defRPr>
                <a:solidFill>
                  <a:schemeClr val="tx1"/>
                </a:solidFill>
                <a:latin typeface="Arial" panose="020B0604020202090204" pitchFamily="34" charset="0"/>
                <a:cs typeface="Arial" panose="020B0604020202090204" pitchFamily="34" charset="0"/>
              </a:defRPr>
            </a:lvl3pPr>
            <a:lvl4pPr marL="1600200" indent="-228600" eaLnBrk="0" hangingPunct="0">
              <a:defRPr>
                <a:solidFill>
                  <a:schemeClr val="tx1"/>
                </a:solidFill>
                <a:latin typeface="Arial" panose="020B0604020202090204" pitchFamily="34" charset="0"/>
                <a:cs typeface="Arial" panose="020B0604020202090204" pitchFamily="34" charset="0"/>
              </a:defRPr>
            </a:lvl4pPr>
            <a:lvl5pPr marL="2057400" indent="-228600" eaLnBrk="0" hangingPunct="0">
              <a:defRPr>
                <a:solidFill>
                  <a:schemeClr val="tx1"/>
                </a:solidFill>
                <a:latin typeface="Arial" panose="020B0604020202090204" pitchFamily="34" charset="0"/>
                <a:cs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9pPr>
          </a:lstStyle>
          <a:p>
            <a:pPr eaLnBrk="1" hangingPunct="1"/>
            <a:r>
              <a:rPr lang="en-US" altLang="en-US"/>
              <a:t>  B</a:t>
            </a:r>
            <a:endParaRPr lang="en-US" altLang="en-US" baseline="-25000"/>
          </a:p>
        </p:txBody>
      </p:sp>
      <p:sp>
        <p:nvSpPr>
          <p:cNvPr id="9" name="Oval 8"/>
          <p:cNvSpPr>
            <a:spLocks noChangeArrowheads="1"/>
          </p:cNvSpPr>
          <p:nvPr/>
        </p:nvSpPr>
        <p:spPr bwMode="auto">
          <a:xfrm>
            <a:off x="2209800" y="4495800"/>
            <a:ext cx="762000" cy="685800"/>
          </a:xfrm>
          <a:prstGeom prst="ellipse">
            <a:avLst/>
          </a:prstGeom>
          <a:solidFill>
            <a:srgbClr val="FFFFCC"/>
          </a:solidFill>
          <a:ln w="12700">
            <a:solidFill>
              <a:schemeClr val="tx1"/>
            </a:solidFill>
            <a:round/>
          </a:ln>
        </p:spPr>
        <p:txBody>
          <a:bodyPr wrap="none" anchor="ctr"/>
          <a:lstStyle>
            <a:lvl1pPr eaLnBrk="0" hangingPunct="0">
              <a:defRPr>
                <a:solidFill>
                  <a:schemeClr val="tx1"/>
                </a:solidFill>
                <a:latin typeface="Arial" panose="020B0604020202090204" pitchFamily="34" charset="0"/>
                <a:cs typeface="Arial" panose="020B0604020202090204" pitchFamily="34" charset="0"/>
              </a:defRPr>
            </a:lvl1pPr>
            <a:lvl2pPr marL="742950" indent="-285750" eaLnBrk="0" hangingPunct="0">
              <a:defRPr>
                <a:solidFill>
                  <a:schemeClr val="tx1"/>
                </a:solidFill>
                <a:latin typeface="Arial" panose="020B0604020202090204" pitchFamily="34" charset="0"/>
                <a:cs typeface="Arial" panose="020B0604020202090204" pitchFamily="34" charset="0"/>
              </a:defRPr>
            </a:lvl2pPr>
            <a:lvl3pPr marL="1143000" indent="-228600" eaLnBrk="0" hangingPunct="0">
              <a:defRPr>
                <a:solidFill>
                  <a:schemeClr val="tx1"/>
                </a:solidFill>
                <a:latin typeface="Arial" panose="020B0604020202090204" pitchFamily="34" charset="0"/>
                <a:cs typeface="Arial" panose="020B0604020202090204" pitchFamily="34" charset="0"/>
              </a:defRPr>
            </a:lvl3pPr>
            <a:lvl4pPr marL="1600200" indent="-228600" eaLnBrk="0" hangingPunct="0">
              <a:defRPr>
                <a:solidFill>
                  <a:schemeClr val="tx1"/>
                </a:solidFill>
                <a:latin typeface="Arial" panose="020B0604020202090204" pitchFamily="34" charset="0"/>
                <a:cs typeface="Arial" panose="020B0604020202090204" pitchFamily="34" charset="0"/>
              </a:defRPr>
            </a:lvl4pPr>
            <a:lvl5pPr marL="2057400" indent="-228600" eaLnBrk="0" hangingPunct="0">
              <a:defRPr>
                <a:solidFill>
                  <a:schemeClr val="tx1"/>
                </a:solidFill>
                <a:latin typeface="Arial" panose="020B0604020202090204" pitchFamily="34" charset="0"/>
                <a:cs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9pPr>
          </a:lstStyle>
          <a:p>
            <a:pPr eaLnBrk="1" hangingPunct="1"/>
            <a:r>
              <a:rPr lang="en-US" altLang="en-US"/>
              <a:t>  D</a:t>
            </a:r>
            <a:endParaRPr lang="en-US" altLang="en-US" baseline="-25000"/>
          </a:p>
        </p:txBody>
      </p:sp>
      <p:sp>
        <p:nvSpPr>
          <p:cNvPr id="10" name="Oval 9"/>
          <p:cNvSpPr>
            <a:spLocks noChangeArrowheads="1"/>
          </p:cNvSpPr>
          <p:nvPr/>
        </p:nvSpPr>
        <p:spPr bwMode="auto">
          <a:xfrm>
            <a:off x="4648200" y="4495800"/>
            <a:ext cx="762000" cy="685800"/>
          </a:xfrm>
          <a:prstGeom prst="ellipse">
            <a:avLst/>
          </a:prstGeom>
          <a:solidFill>
            <a:srgbClr val="FFFFCC"/>
          </a:solidFill>
          <a:ln w="12700">
            <a:solidFill>
              <a:schemeClr val="tx1"/>
            </a:solidFill>
            <a:round/>
          </a:ln>
        </p:spPr>
        <p:txBody>
          <a:bodyPr wrap="none" anchor="ctr"/>
          <a:lstStyle>
            <a:lvl1pPr eaLnBrk="0" hangingPunct="0">
              <a:defRPr>
                <a:solidFill>
                  <a:schemeClr val="tx1"/>
                </a:solidFill>
                <a:latin typeface="Arial" panose="020B0604020202090204" pitchFamily="34" charset="0"/>
                <a:cs typeface="Arial" panose="020B0604020202090204" pitchFamily="34" charset="0"/>
              </a:defRPr>
            </a:lvl1pPr>
            <a:lvl2pPr marL="742950" indent="-285750" eaLnBrk="0" hangingPunct="0">
              <a:defRPr>
                <a:solidFill>
                  <a:schemeClr val="tx1"/>
                </a:solidFill>
                <a:latin typeface="Arial" panose="020B0604020202090204" pitchFamily="34" charset="0"/>
                <a:cs typeface="Arial" panose="020B0604020202090204" pitchFamily="34" charset="0"/>
              </a:defRPr>
            </a:lvl2pPr>
            <a:lvl3pPr marL="1143000" indent="-228600" eaLnBrk="0" hangingPunct="0">
              <a:defRPr>
                <a:solidFill>
                  <a:schemeClr val="tx1"/>
                </a:solidFill>
                <a:latin typeface="Arial" panose="020B0604020202090204" pitchFamily="34" charset="0"/>
                <a:cs typeface="Arial" panose="020B0604020202090204" pitchFamily="34" charset="0"/>
              </a:defRPr>
            </a:lvl3pPr>
            <a:lvl4pPr marL="1600200" indent="-228600" eaLnBrk="0" hangingPunct="0">
              <a:defRPr>
                <a:solidFill>
                  <a:schemeClr val="tx1"/>
                </a:solidFill>
                <a:latin typeface="Arial" panose="020B0604020202090204" pitchFamily="34" charset="0"/>
                <a:cs typeface="Arial" panose="020B0604020202090204" pitchFamily="34" charset="0"/>
              </a:defRPr>
            </a:lvl4pPr>
            <a:lvl5pPr marL="2057400" indent="-228600" eaLnBrk="0" hangingPunct="0">
              <a:defRPr>
                <a:solidFill>
                  <a:schemeClr val="tx1"/>
                </a:solidFill>
                <a:latin typeface="Arial" panose="020B0604020202090204" pitchFamily="34" charset="0"/>
                <a:cs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9pPr>
          </a:lstStyle>
          <a:p>
            <a:pPr eaLnBrk="1" hangingPunct="1"/>
            <a:r>
              <a:rPr lang="en-US" altLang="en-US"/>
              <a:t>  C</a:t>
            </a:r>
            <a:endParaRPr lang="en-US" altLang="en-US" baseline="-25000"/>
          </a:p>
        </p:txBody>
      </p:sp>
      <p:cxnSp>
        <p:nvCxnSpPr>
          <p:cNvPr id="11" name="Straight Connector 10"/>
          <p:cNvCxnSpPr>
            <a:stCxn id="7" idx="4"/>
            <a:endCxn id="9" idx="0"/>
          </p:cNvCxnSpPr>
          <p:nvPr/>
        </p:nvCxnSpPr>
        <p:spPr>
          <a:xfrm rot="5400000">
            <a:off x="1828801" y="3733800"/>
            <a:ext cx="1524000" cy="3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9" idx="6"/>
            <a:endCxn id="10" idx="2"/>
          </p:cNvCxnSpPr>
          <p:nvPr/>
        </p:nvCxnSpPr>
        <p:spPr>
          <a:xfrm>
            <a:off x="2971800" y="4838700"/>
            <a:ext cx="16764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V="1">
            <a:off x="2944812" y="2846388"/>
            <a:ext cx="1725613" cy="18240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4267201" y="3733800"/>
            <a:ext cx="1524000" cy="3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9" idx="7"/>
            <a:endCxn id="8" idx="3"/>
          </p:cNvCxnSpPr>
          <p:nvPr/>
        </p:nvCxnSpPr>
        <p:spPr>
          <a:xfrm rot="5400000" flipH="1" flipV="1">
            <a:off x="2947987" y="2784476"/>
            <a:ext cx="1724025" cy="18986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par>
                                <p:cTn id="19" presetID="3" presetClass="entr" presetSubtype="1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linds(horizontal)">
                                      <p:cBhvr>
                                        <p:cTn id="21" dur="500"/>
                                        <p:tgtEl>
                                          <p:spTgt spid="13"/>
                                        </p:tgtEl>
                                      </p:cBhvr>
                                    </p:animEffect>
                                  </p:childTnLst>
                                </p:cTn>
                              </p:par>
                              <p:par>
                                <p:cTn id="22" presetID="3" presetClass="entr" presetSubtype="1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linds(horizontal)">
                                      <p:cBhvr>
                                        <p:cTn id="24" dur="500"/>
                                        <p:tgtEl>
                                          <p:spTgt spid="11"/>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par>
                                <p:cTn id="28" presetID="3" presetClass="entr" presetSubtype="1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blinds(horizontal)">
                                      <p:cBhvr>
                                        <p:cTn id="33" dur="500"/>
                                        <p:tgtEl>
                                          <p:spTgt spid="10"/>
                                        </p:tgtEl>
                                      </p:cBhvr>
                                    </p:animEffect>
                                  </p:childTnLst>
                                </p:cTn>
                              </p:par>
                              <p:par>
                                <p:cTn id="34" presetID="3" presetClass="entr" presetSubtype="10"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blinds(horizontal)">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5">
                                            <p:txEl>
                                              <p:pRg st="11" end="11"/>
                                            </p:txEl>
                                          </p:spTgt>
                                        </p:tgtEl>
                                        <p:attrNameLst>
                                          <p:attrName>style.visibility</p:attrName>
                                        </p:attrNameLst>
                                      </p:cBhvr>
                                      <p:to>
                                        <p:strVal val="visible"/>
                                      </p:to>
                                    </p:set>
                                    <p:animEffect transition="in" filter="blinds(horizontal)">
                                      <p:cBhvr>
                                        <p:cTn id="41" dur="500"/>
                                        <p:tgtEl>
                                          <p:spTgt spid="5">
                                            <p:txEl>
                                              <p:pRg st="11" end="1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5"/>
          <p:cNvSpPr>
            <a:spLocks noGrp="1"/>
          </p:cNvSpPr>
          <p:nvPr>
            <p:ph type="title"/>
          </p:nvPr>
        </p:nvSpPr>
        <p:spPr>
          <a:xfrm>
            <a:off x="914400" y="228600"/>
            <a:ext cx="7772400" cy="1143000"/>
          </a:xfrm>
        </p:spPr>
        <p:txBody>
          <a:bodyPr/>
          <a:lstStyle/>
          <a:p>
            <a:br>
              <a:rPr lang="en-US" altLang="en-US"/>
            </a:br>
            <a:r>
              <a:rPr lang="en-US" altLang="en-US"/>
              <a:t>HCS Algorithm - Min Cut method</a:t>
            </a:r>
            <a:endParaRPr lang="en-US" altLang="en-US"/>
          </a:p>
        </p:txBody>
      </p:sp>
      <p:sp>
        <p:nvSpPr>
          <p:cNvPr id="15363" name="Content Placeholder 6"/>
          <p:cNvSpPr>
            <a:spLocks noGrp="1"/>
          </p:cNvSpPr>
          <p:nvPr>
            <p:ph idx="1"/>
          </p:nvPr>
        </p:nvSpPr>
        <p:spPr/>
        <p:txBody>
          <a:bodyPr/>
          <a:lstStyle/>
          <a:p>
            <a:pPr>
              <a:buFont typeface="Wingdings" panose="05000000000000000000" pitchFamily="2" charset="2"/>
              <a:buNone/>
            </a:pPr>
            <a:r>
              <a:rPr lang="en-US" altLang="en-US"/>
              <a:t>HCS(G(V,E))</a:t>
            </a:r>
            <a:endParaRPr lang="en-US" altLang="en-US"/>
          </a:p>
          <a:p>
            <a:pPr>
              <a:buFont typeface="Wingdings" panose="05000000000000000000" pitchFamily="2" charset="2"/>
              <a:buNone/>
            </a:pPr>
            <a:r>
              <a:rPr lang="en-US" altLang="en-US"/>
              <a:t>begin</a:t>
            </a:r>
            <a:endParaRPr lang="en-US" altLang="en-US"/>
          </a:p>
          <a:p>
            <a:pPr>
              <a:buFont typeface="Wingdings" panose="05000000000000000000" pitchFamily="2" charset="2"/>
              <a:buNone/>
            </a:pPr>
            <a:r>
              <a:rPr lang="en-US" altLang="en-US"/>
              <a:t>	(H, H’,C) </a:t>
            </a:r>
            <a:r>
              <a:rPr lang="en-US" altLang="en-US">
                <a:sym typeface="Wingdings" panose="05000000000000000000" pitchFamily="2" charset="2"/>
              </a:rPr>
              <a:t> MINCUT(G)</a:t>
            </a:r>
            <a:endParaRPr lang="en-US" altLang="en-US">
              <a:sym typeface="Wingdings" panose="05000000000000000000" pitchFamily="2" charset="2"/>
            </a:endParaRPr>
          </a:p>
          <a:p>
            <a:pPr>
              <a:buFont typeface="Wingdings" panose="05000000000000000000" pitchFamily="2" charset="2"/>
              <a:buNone/>
            </a:pPr>
            <a:r>
              <a:rPr lang="en-US" altLang="en-US">
                <a:sym typeface="Wingdings" panose="05000000000000000000" pitchFamily="2" charset="2"/>
              </a:rPr>
              <a:t>	if G is highly connected</a:t>
            </a:r>
            <a:endParaRPr lang="en-US" altLang="en-US">
              <a:sym typeface="Wingdings" panose="05000000000000000000" pitchFamily="2" charset="2"/>
            </a:endParaRPr>
          </a:p>
          <a:p>
            <a:pPr>
              <a:buFont typeface="Wingdings" panose="05000000000000000000" pitchFamily="2" charset="2"/>
              <a:buNone/>
            </a:pPr>
            <a:r>
              <a:rPr lang="en-US" altLang="en-US">
                <a:sym typeface="Wingdings" panose="05000000000000000000" pitchFamily="2" charset="2"/>
              </a:rPr>
              <a:t>		then return (G)</a:t>
            </a:r>
            <a:endParaRPr lang="en-US" altLang="en-US">
              <a:sym typeface="Wingdings" panose="05000000000000000000" pitchFamily="2" charset="2"/>
            </a:endParaRPr>
          </a:p>
          <a:p>
            <a:pPr>
              <a:buFont typeface="Wingdings" panose="05000000000000000000" pitchFamily="2" charset="2"/>
              <a:buNone/>
            </a:pPr>
            <a:r>
              <a:rPr lang="en-US" altLang="en-US">
                <a:sym typeface="Wingdings" panose="05000000000000000000" pitchFamily="2" charset="2"/>
              </a:rPr>
              <a:t>	else</a:t>
            </a:r>
            <a:endParaRPr lang="en-US" altLang="en-US">
              <a:sym typeface="Wingdings" panose="05000000000000000000" pitchFamily="2" charset="2"/>
            </a:endParaRPr>
          </a:p>
          <a:p>
            <a:pPr>
              <a:buFont typeface="Wingdings" panose="05000000000000000000" pitchFamily="2" charset="2"/>
              <a:buNone/>
            </a:pPr>
            <a:r>
              <a:rPr lang="en-US" altLang="en-US">
                <a:sym typeface="Wingdings" panose="05000000000000000000" pitchFamily="2" charset="2"/>
              </a:rPr>
              <a:t>		HCS(H)</a:t>
            </a:r>
            <a:endParaRPr lang="en-US" altLang="en-US">
              <a:sym typeface="Wingdings" panose="05000000000000000000" pitchFamily="2" charset="2"/>
            </a:endParaRPr>
          </a:p>
          <a:p>
            <a:pPr>
              <a:buFont typeface="Wingdings" panose="05000000000000000000" pitchFamily="2" charset="2"/>
              <a:buNone/>
            </a:pPr>
            <a:r>
              <a:rPr lang="en-US" altLang="en-US">
                <a:sym typeface="Wingdings" panose="05000000000000000000" pitchFamily="2" charset="2"/>
              </a:rPr>
              <a:t>		HCS(H’)</a:t>
            </a:r>
            <a:endParaRPr lang="en-US" altLang="en-US">
              <a:sym typeface="Wingdings" panose="05000000000000000000" pitchFamily="2" charset="2"/>
            </a:endParaRPr>
          </a:p>
          <a:p>
            <a:pPr>
              <a:buFont typeface="Wingdings" panose="05000000000000000000" pitchFamily="2" charset="2"/>
              <a:buNone/>
            </a:pPr>
            <a:r>
              <a:rPr lang="en-US" altLang="en-US">
                <a:sym typeface="Wingdings" panose="05000000000000000000" pitchFamily="2" charset="2"/>
              </a:rPr>
              <a:t>	end if</a:t>
            </a:r>
            <a:endParaRPr lang="en-US" altLang="en-US">
              <a:sym typeface="Wingdings" panose="05000000000000000000" pitchFamily="2" charset="2"/>
            </a:endParaRPr>
          </a:p>
          <a:p>
            <a:pPr>
              <a:buFont typeface="Wingdings" panose="05000000000000000000" pitchFamily="2" charset="2"/>
              <a:buNone/>
            </a:pPr>
            <a:r>
              <a:rPr lang="en-US" altLang="en-US">
                <a:sym typeface="Wingdings" panose="05000000000000000000" pitchFamily="2" charset="2"/>
              </a:rPr>
              <a:t>end</a:t>
            </a:r>
            <a:endParaRPr lang="en-US" altLang="en-US"/>
          </a:p>
          <a:p>
            <a:endParaRPr lang="en-US" altLang="en-US"/>
          </a:p>
          <a:p>
            <a:endParaRPr lang="en-US" altLang="en-US"/>
          </a:p>
          <a:p>
            <a:pPr>
              <a:buFont typeface="Wingdings" panose="05000000000000000000" pitchFamily="2" charset="2"/>
              <a:buNone/>
            </a:pPr>
            <a:endParaRPr lang="en-US" altLang="en-US"/>
          </a:p>
          <a:p>
            <a:endParaRPr lang="en-US" altLang="en-US"/>
          </a:p>
          <a:p>
            <a:endParaRPr lang="en-US" altLang="en-US"/>
          </a:p>
          <a:p>
            <a:endParaRPr lang="en-US" altLang="en-US"/>
          </a:p>
          <a:p>
            <a:endParaRPr lang="en-US" altLang="en-US"/>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5"/>
          <p:cNvSpPr>
            <a:spLocks noGrp="1"/>
          </p:cNvSpPr>
          <p:nvPr>
            <p:ph type="title"/>
          </p:nvPr>
        </p:nvSpPr>
        <p:spPr>
          <a:xfrm>
            <a:off x="914400" y="228600"/>
            <a:ext cx="7772400" cy="1143000"/>
          </a:xfrm>
        </p:spPr>
        <p:txBody>
          <a:bodyPr/>
          <a:lstStyle/>
          <a:p>
            <a:br>
              <a:rPr lang="en-US" altLang="en-US"/>
            </a:br>
            <a:r>
              <a:rPr lang="en-US" altLang="en-US"/>
              <a:t>HCS Algorithm - Min Cut method</a:t>
            </a:r>
            <a:endParaRPr lang="en-US" altLang="en-US"/>
          </a:p>
        </p:txBody>
      </p:sp>
      <p:sp>
        <p:nvSpPr>
          <p:cNvPr id="16387" name="Content Placeholder 6"/>
          <p:cNvSpPr>
            <a:spLocks noGrp="1"/>
          </p:cNvSpPr>
          <p:nvPr>
            <p:ph idx="1"/>
          </p:nvPr>
        </p:nvSpPr>
        <p:spPr/>
        <p:txBody>
          <a:bodyPr/>
          <a:lstStyle/>
          <a:p>
            <a:r>
              <a:rPr lang="en-US" altLang="en-US"/>
              <a:t>The procedure MINCUT(G) returns H, H’ and C where C is the minimum cut which separates G into the subgraphs H and H’.</a:t>
            </a:r>
            <a:endParaRPr lang="en-US" altLang="en-US"/>
          </a:p>
          <a:p>
            <a:endParaRPr lang="en-US" altLang="en-US"/>
          </a:p>
          <a:p>
            <a:r>
              <a:rPr lang="en-US" altLang="en-US"/>
              <a:t>Procedure HCS returns a graph in case it identifies it as a cluster.</a:t>
            </a:r>
            <a:endParaRPr lang="en-US" altLang="en-US"/>
          </a:p>
          <a:p>
            <a:endParaRPr lang="en-US" altLang="en-US"/>
          </a:p>
          <a:p>
            <a:r>
              <a:rPr lang="en-US" altLang="en-US"/>
              <a:t>Single vertices are not considered clusters and are grouped into singletons set S.</a:t>
            </a:r>
            <a:endParaRPr lang="en-US" altLang="en-US"/>
          </a:p>
          <a:p>
            <a:endParaRPr lang="en-US" altLang="en-US"/>
          </a:p>
          <a:p>
            <a:endParaRPr lang="en-US" altLang="en-US"/>
          </a:p>
          <a:p>
            <a:pPr>
              <a:buFont typeface="Wingdings" panose="05000000000000000000" pitchFamily="2" charset="2"/>
              <a:buNone/>
            </a:pPr>
            <a:endParaRPr lang="en-US" altLang="en-US"/>
          </a:p>
          <a:p>
            <a:endParaRPr lang="en-US" altLang="en-US"/>
          </a:p>
          <a:p>
            <a:endParaRPr lang="en-US" altLang="en-US"/>
          </a:p>
          <a:p>
            <a:endParaRPr lang="en-US" altLang="en-US"/>
          </a:p>
          <a:p>
            <a:endParaRPr lang="en-US" altLang="en-US"/>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95400" y="1905000"/>
            <a:ext cx="67056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Content Placeholder 6"/>
          <p:cNvSpPr>
            <a:spLocks noGrp="1"/>
          </p:cNvSpPr>
          <p:nvPr>
            <p:ph idx="1"/>
          </p:nvPr>
        </p:nvSpPr>
        <p:spPr/>
        <p:txBody>
          <a:bodyPr/>
          <a:lstStyle/>
          <a:p>
            <a:pPr>
              <a:buFont typeface="Wingdings" panose="05000000000000000000" pitchFamily="2" charset="2"/>
              <a:buNone/>
            </a:pPr>
            <a:r>
              <a:rPr lang="en-US" altLang="en-US" b="1"/>
              <a:t>Example</a:t>
            </a:r>
            <a:endParaRPr lang="en-US" altLang="en-US" b="1"/>
          </a:p>
          <a:p>
            <a:endParaRPr lang="en-US" altLang="en-US"/>
          </a:p>
          <a:p>
            <a:pPr>
              <a:buFont typeface="Wingdings" panose="05000000000000000000" pitchFamily="2" charset="2"/>
              <a:buNone/>
            </a:pPr>
            <a:endParaRPr lang="en-US" altLang="en-US"/>
          </a:p>
          <a:p>
            <a:endParaRPr lang="en-US" altLang="en-US"/>
          </a:p>
          <a:p>
            <a:endParaRPr lang="en-US" altLang="en-US"/>
          </a:p>
          <a:p>
            <a:endParaRPr lang="en-US" altLang="en-US"/>
          </a:p>
          <a:p>
            <a:endParaRPr lang="en-US" altLang="en-US"/>
          </a:p>
        </p:txBody>
      </p:sp>
      <p:sp>
        <p:nvSpPr>
          <p:cNvPr id="17412" name="Title 5"/>
          <p:cNvSpPr>
            <a:spLocks noGrp="1"/>
          </p:cNvSpPr>
          <p:nvPr>
            <p:ph type="title"/>
          </p:nvPr>
        </p:nvSpPr>
        <p:spPr>
          <a:xfrm>
            <a:off x="914400" y="228600"/>
            <a:ext cx="7772400" cy="1143000"/>
          </a:xfrm>
        </p:spPr>
        <p:txBody>
          <a:bodyPr/>
          <a:lstStyle/>
          <a:p>
            <a:br>
              <a:rPr lang="en-US" altLang="en-US"/>
            </a:br>
            <a:r>
              <a:rPr lang="en-US" altLang="en-US"/>
              <a:t>HCS Algorithm - Min Cut method</a:t>
            </a:r>
            <a:endParaRPr lang="en-US" altLang="en-US"/>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19200" y="1905000"/>
            <a:ext cx="67818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Content Placeholder 6"/>
          <p:cNvSpPr>
            <a:spLocks noGrp="1"/>
          </p:cNvSpPr>
          <p:nvPr>
            <p:ph idx="1"/>
          </p:nvPr>
        </p:nvSpPr>
        <p:spPr/>
        <p:txBody>
          <a:bodyPr/>
          <a:lstStyle/>
          <a:p>
            <a:pPr>
              <a:buFont typeface="Wingdings" panose="05000000000000000000" pitchFamily="2" charset="2"/>
              <a:buNone/>
            </a:pPr>
            <a:r>
              <a:rPr lang="en-US" altLang="en-US" b="1"/>
              <a:t>Example Continued</a:t>
            </a:r>
            <a:endParaRPr lang="en-US" altLang="en-US" b="1"/>
          </a:p>
          <a:p>
            <a:endParaRPr lang="en-US" altLang="en-US"/>
          </a:p>
          <a:p>
            <a:pPr>
              <a:buFont typeface="Wingdings" panose="05000000000000000000" pitchFamily="2" charset="2"/>
              <a:buNone/>
            </a:pPr>
            <a:endParaRPr lang="en-US" altLang="en-US"/>
          </a:p>
          <a:p>
            <a:endParaRPr lang="en-US" altLang="en-US"/>
          </a:p>
          <a:p>
            <a:endParaRPr lang="en-US" altLang="en-US"/>
          </a:p>
          <a:p>
            <a:endParaRPr lang="en-US" altLang="en-US"/>
          </a:p>
          <a:p>
            <a:endParaRPr lang="en-US" altLang="en-US"/>
          </a:p>
        </p:txBody>
      </p:sp>
      <p:sp>
        <p:nvSpPr>
          <p:cNvPr id="18436" name="Title 5"/>
          <p:cNvSpPr>
            <a:spLocks noGrp="1"/>
          </p:cNvSpPr>
          <p:nvPr>
            <p:ph type="title"/>
          </p:nvPr>
        </p:nvSpPr>
        <p:spPr>
          <a:xfrm>
            <a:off x="914400" y="228600"/>
            <a:ext cx="7772400" cy="1143000"/>
          </a:xfrm>
        </p:spPr>
        <p:txBody>
          <a:bodyPr/>
          <a:lstStyle/>
          <a:p>
            <a:br>
              <a:rPr lang="en-US" altLang="en-US"/>
            </a:br>
            <a:r>
              <a:rPr lang="en-US" altLang="en-US"/>
              <a:t>HCS Algorithm - Min Cut method</a:t>
            </a:r>
            <a:endParaRPr lang="en-US" altLang="en-US"/>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83877" y="1638832"/>
            <a:ext cx="67818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Content Placeholder 6"/>
          <p:cNvSpPr>
            <a:spLocks noGrp="1"/>
          </p:cNvSpPr>
          <p:nvPr>
            <p:ph idx="1"/>
          </p:nvPr>
        </p:nvSpPr>
        <p:spPr/>
        <p:txBody>
          <a:bodyPr/>
          <a:lstStyle/>
          <a:p>
            <a:pPr>
              <a:buFont typeface="Wingdings" panose="05000000000000000000" pitchFamily="2" charset="2"/>
              <a:buNone/>
            </a:pPr>
            <a:r>
              <a:rPr lang="en-US" altLang="en-US" b="1" dirty="0"/>
              <a:t>Example Continued</a:t>
            </a:r>
            <a:endParaRPr lang="en-US" altLang="en-US" b="1" dirty="0"/>
          </a:p>
          <a:p>
            <a:pPr>
              <a:buFont typeface="Wingdings" panose="05000000000000000000" pitchFamily="2" charset="2"/>
              <a:buNone/>
            </a:pPr>
            <a:r>
              <a:rPr lang="en-US" altLang="en-US" dirty="0"/>
              <a:t>					   </a:t>
            </a:r>
            <a:r>
              <a:rPr lang="zh-CN" altLang="en-US" dirty="0"/>
              <a:t>     </a:t>
            </a:r>
            <a:r>
              <a:rPr lang="en-US" altLang="en-US" dirty="0"/>
              <a:t> </a:t>
            </a:r>
            <a:r>
              <a:rPr lang="en-US" altLang="en-US" sz="2400" dirty="0"/>
              <a:t>Cluster 2</a:t>
            </a:r>
            <a:endParaRPr lang="en-US" altLang="en-US" sz="2400" dirty="0"/>
          </a:p>
          <a:p>
            <a:pPr>
              <a:buFont typeface="Wingdings" panose="05000000000000000000" pitchFamily="2" charset="2"/>
              <a:buNone/>
            </a:pPr>
            <a:r>
              <a:rPr lang="en-US" altLang="en-US" sz="2400" dirty="0"/>
              <a:t>Cluster 1</a:t>
            </a:r>
            <a:endParaRPr lang="en-US" altLang="en-US" sz="2400" dirty="0"/>
          </a:p>
          <a:p>
            <a:endParaRPr lang="en-US" altLang="en-US" dirty="0"/>
          </a:p>
          <a:p>
            <a:endParaRPr lang="en-US" altLang="en-US" dirty="0"/>
          </a:p>
          <a:p>
            <a:endParaRPr lang="en-US" altLang="en-US" dirty="0"/>
          </a:p>
          <a:p>
            <a:pPr marL="0" indent="0">
              <a:buNone/>
            </a:pPr>
            <a:r>
              <a:rPr lang="zh-CN" altLang="en-US" dirty="0"/>
              <a:t>                                                              </a:t>
            </a:r>
            <a:r>
              <a:rPr lang="en-US" altLang="en-US" sz="2400" dirty="0"/>
              <a:t>Cluster 3</a:t>
            </a:r>
            <a:endParaRPr lang="en-US" altLang="en-US" sz="2400" dirty="0"/>
          </a:p>
        </p:txBody>
      </p:sp>
      <p:sp>
        <p:nvSpPr>
          <p:cNvPr id="19460" name="Title 5"/>
          <p:cNvSpPr>
            <a:spLocks noGrp="1"/>
          </p:cNvSpPr>
          <p:nvPr>
            <p:ph type="title"/>
          </p:nvPr>
        </p:nvSpPr>
        <p:spPr>
          <a:xfrm>
            <a:off x="914400" y="228600"/>
            <a:ext cx="7772400" cy="1143000"/>
          </a:xfrm>
        </p:spPr>
        <p:txBody>
          <a:bodyPr/>
          <a:lstStyle/>
          <a:p>
            <a:br>
              <a:rPr lang="en-US" altLang="en-US"/>
            </a:br>
            <a:r>
              <a:rPr lang="en-US" altLang="en-US"/>
              <a:t>HCS Algorithm - Min Cut method</a:t>
            </a:r>
            <a:endParaRPr lang="en-US" altLang="en-US"/>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5"/>
          <p:cNvSpPr>
            <a:spLocks noGrp="1"/>
          </p:cNvSpPr>
          <p:nvPr>
            <p:ph type="title"/>
          </p:nvPr>
        </p:nvSpPr>
        <p:spPr>
          <a:xfrm>
            <a:off x="914400" y="228600"/>
            <a:ext cx="7772400" cy="1143000"/>
          </a:xfrm>
        </p:spPr>
        <p:txBody>
          <a:bodyPr/>
          <a:lstStyle/>
          <a:p>
            <a:br>
              <a:rPr lang="en-US" altLang="en-US"/>
            </a:br>
            <a:r>
              <a:rPr lang="en-US" altLang="en-US"/>
              <a:t>HCS Algorithm - Min Cut method</a:t>
            </a:r>
            <a:endParaRPr lang="en-US" altLang="en-US"/>
          </a:p>
        </p:txBody>
      </p:sp>
      <p:sp>
        <p:nvSpPr>
          <p:cNvPr id="20483" name="Content Placeholder 6"/>
          <p:cNvSpPr>
            <a:spLocks noGrp="1"/>
          </p:cNvSpPr>
          <p:nvPr>
            <p:ph idx="1"/>
          </p:nvPr>
        </p:nvSpPr>
        <p:spPr/>
        <p:txBody>
          <a:bodyPr/>
          <a:lstStyle/>
          <a:p>
            <a:r>
              <a:rPr lang="en-US" altLang="en-US" dirty="0"/>
              <a:t>The HCS Algorithm returns clusters which are nothing but image segments.</a:t>
            </a:r>
            <a:endParaRPr lang="en-US" altLang="en-US" dirty="0"/>
          </a:p>
          <a:p>
            <a:r>
              <a:rPr lang="en-US" altLang="en-US" dirty="0"/>
              <a:t>The problem with HCS Algorithm – Min Cut method is that there is a chance that many singletons may be separated.</a:t>
            </a:r>
            <a:endParaRPr lang="en-US" altLang="en-US" dirty="0"/>
          </a:p>
          <a:p>
            <a:r>
              <a:rPr lang="en-US" altLang="en-US" dirty="0"/>
              <a:t>To overcome this we use </a:t>
            </a:r>
            <a:r>
              <a:rPr lang="en-US" altLang="zh-CN" dirty="0"/>
              <a:t>Graph</a:t>
            </a:r>
            <a:r>
              <a:rPr lang="en-US" altLang="en-US" dirty="0"/>
              <a:t>-cut for image segmentation.</a:t>
            </a:r>
            <a:endParaRPr lang="en-US" altLang="en-US" dirty="0"/>
          </a:p>
          <a:p>
            <a:endParaRPr lang="en-US" altLang="en-US" dirty="0"/>
          </a:p>
          <a:p>
            <a:endParaRPr lang="en-US" altLang="en-US" dirty="0"/>
          </a:p>
          <a:p>
            <a:pPr>
              <a:buFont typeface="Wingdings" panose="05000000000000000000" pitchFamily="2" charset="2"/>
              <a:buNone/>
            </a:pPr>
            <a:endParaRPr lang="en-US" altLang="en-US" dirty="0"/>
          </a:p>
          <a:p>
            <a:endParaRPr lang="en-US" altLang="en-US" dirty="0"/>
          </a:p>
          <a:p>
            <a:endParaRPr lang="en-US" altLang="en-US" dirty="0"/>
          </a:p>
          <a:p>
            <a:endParaRPr lang="en-US" altLang="en-US" dirty="0"/>
          </a:p>
          <a:p>
            <a:endParaRPr lang="en-US" altLang="en-US" dirty="0"/>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59130" y="3764986"/>
            <a:ext cx="2664296" cy="2948430"/>
          </a:xfrm>
          <a:prstGeom prst="rect">
            <a:avLst/>
          </a:prstGeom>
        </p:spPr>
      </p:pic>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7692" y="4432549"/>
            <a:ext cx="5328592" cy="1613304"/>
          </a:xfrm>
          <a:prstGeom prst="rect">
            <a:avLst/>
          </a:prstGeom>
        </p:spPr>
      </p:pic>
      <p:sp>
        <p:nvSpPr>
          <p:cNvPr id="4" name="TextBox 3"/>
          <p:cNvSpPr txBox="1"/>
          <p:nvPr/>
        </p:nvSpPr>
        <p:spPr>
          <a:xfrm>
            <a:off x="5586694" y="3765363"/>
            <a:ext cx="1210588" cy="369332"/>
          </a:xfrm>
          <a:prstGeom prst="rect">
            <a:avLst/>
          </a:prstGeom>
          <a:noFill/>
        </p:spPr>
        <p:txBody>
          <a:bodyPr wrap="none" rtlCol="0">
            <a:spAutoFit/>
          </a:bodyPr>
          <a:lstStyle/>
          <a:p>
            <a:r>
              <a:rPr lang="en-US" altLang="zh-CN" dirty="0"/>
              <a:t>Graph-cut</a:t>
            </a:r>
            <a:endParaRPr lang="en-US" dirty="0"/>
          </a:p>
        </p:txBody>
      </p:sp>
      <p:sp>
        <p:nvSpPr>
          <p:cNvPr id="5" name="TextBox 4"/>
          <p:cNvSpPr txBox="1"/>
          <p:nvPr/>
        </p:nvSpPr>
        <p:spPr>
          <a:xfrm>
            <a:off x="1527048" y="3426217"/>
            <a:ext cx="928459" cy="369332"/>
          </a:xfrm>
          <a:prstGeom prst="rect">
            <a:avLst/>
          </a:prstGeom>
          <a:noFill/>
        </p:spPr>
        <p:txBody>
          <a:bodyPr wrap="none" rtlCol="0">
            <a:spAutoFit/>
          </a:bodyPr>
          <a:lstStyle/>
          <a:p>
            <a:r>
              <a:rPr lang="en-US" altLang="zh-CN" dirty="0"/>
              <a:t>Min</a:t>
            </a:r>
            <a:r>
              <a:rPr lang="zh-CN" altLang="en-US" dirty="0"/>
              <a:t> </a:t>
            </a:r>
            <a:r>
              <a:rPr lang="en-US" altLang="zh-CN" dirty="0"/>
              <a:t>cut</a:t>
            </a:r>
            <a:endParaRPr lang="en-US"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﻿Graph cuts segmentation</a:t>
            </a:r>
            <a:endParaRPr lang="en-US" dirty="0"/>
          </a:p>
        </p:txBody>
      </p:sp>
      <p:sp>
        <p:nvSpPr>
          <p:cNvPr id="3" name="Content Placeholder 2"/>
          <p:cNvSpPr>
            <a:spLocks noGrp="1"/>
          </p:cNvSpPr>
          <p:nvPr>
            <p:ph idx="1"/>
          </p:nvPr>
        </p:nvSpPr>
        <p:spPr/>
        <p:txBody>
          <a:bodyPr/>
          <a:lstStyle/>
          <a:p>
            <a:r>
              <a:rPr lang="en-US" dirty="0"/>
              <a:t>﻿Define graph for</a:t>
            </a:r>
            <a:r>
              <a:rPr lang="zh-CN" altLang="en-US" dirty="0"/>
              <a:t> </a:t>
            </a:r>
            <a:r>
              <a:rPr lang="en-US" altLang="zh-CN" dirty="0"/>
              <a:t>image</a:t>
            </a:r>
            <a:r>
              <a:rPr lang="zh-CN" altLang="en-US" dirty="0"/>
              <a:t> </a:t>
            </a:r>
            <a:r>
              <a:rPr lang="en-US" altLang="zh-CN" dirty="0"/>
              <a:t>segmentation</a:t>
            </a:r>
            <a:endParaRPr lang="en-US" dirty="0"/>
          </a:p>
          <a:p>
            <a:pPr lvl="1"/>
            <a:r>
              <a:rPr lang="en-US" altLang="zh-CN" dirty="0"/>
              <a:t>U</a:t>
            </a:r>
            <a:r>
              <a:rPr lang="en-US" dirty="0"/>
              <a:t>sually 4-connected or 8-connected</a:t>
            </a:r>
            <a:endParaRPr lang="en-US" dirty="0"/>
          </a:p>
          <a:p>
            <a:pPr marL="0" indent="0">
              <a:buNone/>
            </a:pPr>
            <a:r>
              <a:rPr lang="en-US" dirty="0"/>
              <a:t>﻿</a:t>
            </a:r>
            <a:endParaRPr lang="en-US" dirty="0"/>
          </a:p>
          <a:p>
            <a:endParaRPr lang="en-US" dirty="0"/>
          </a:p>
          <a:p>
            <a:endParaRPr lang="en-US" dirty="0"/>
          </a:p>
          <a:p>
            <a:endParaRPr lang="en-US" dirty="0"/>
          </a:p>
          <a:p>
            <a:endParaRPr lang="en-US" dirty="0"/>
          </a:p>
          <a:p>
            <a:endParaRPr lang="en-US" dirty="0"/>
          </a:p>
          <a:p>
            <a:endParaRPr lang="en-US" dirty="0"/>
          </a:p>
          <a:p>
            <a:r>
              <a:rPr lang="en-US" dirty="0"/>
              <a:t>﻿Define </a:t>
            </a:r>
            <a:r>
              <a:rPr lang="en-US" dirty="0"/>
              <a:t>two</a:t>
            </a:r>
            <a:r>
              <a:rPr lang="zh-CN" altLang="en-US" dirty="0"/>
              <a:t> </a:t>
            </a:r>
            <a:r>
              <a:rPr lang="en-US" altLang="zh-CN" dirty="0"/>
              <a:t>additional</a:t>
            </a:r>
            <a:r>
              <a:rPr lang="zh-CN" altLang="en-US" dirty="0"/>
              <a:t> </a:t>
            </a:r>
            <a:r>
              <a:rPr lang="en-US" altLang="zh-CN" dirty="0"/>
              <a:t>vertices</a:t>
            </a:r>
            <a:r>
              <a:rPr lang="zh-CN" altLang="en-US" dirty="0"/>
              <a:t> </a:t>
            </a:r>
            <a:r>
              <a:rPr lang="en-US" altLang="zh-CN" dirty="0"/>
              <a:t>for</a:t>
            </a:r>
            <a:r>
              <a:rPr lang="zh-CN" altLang="en-US" dirty="0"/>
              <a:t> </a:t>
            </a:r>
            <a:r>
              <a:rPr lang="en-US" altLang="zh-CN" dirty="0"/>
              <a:t>foreground</a:t>
            </a:r>
            <a:r>
              <a:rPr lang="zh-CN" altLang="en-US" dirty="0"/>
              <a:t> </a:t>
            </a:r>
            <a:r>
              <a:rPr lang="en-US" altLang="zh-CN" dirty="0"/>
              <a:t>and</a:t>
            </a:r>
            <a:r>
              <a:rPr lang="zh-CN" altLang="en-US" dirty="0"/>
              <a:t> </a:t>
            </a:r>
            <a:r>
              <a:rPr lang="en-US" altLang="zh-CN" dirty="0"/>
              <a:t>background</a:t>
            </a:r>
            <a:endParaRPr lang="en-US" dirty="0"/>
          </a:p>
          <a:p>
            <a:pPr lvl="1"/>
            <a:r>
              <a:rPr lang="en-US" altLang="zh-CN" dirty="0"/>
              <a:t>U</a:t>
            </a:r>
            <a:r>
              <a:rPr lang="en-US" dirty="0"/>
              <a:t>sually 4-connected or 8-connected</a:t>
            </a:r>
            <a:endParaRPr lang="en-US" dirty="0"/>
          </a:p>
          <a:p>
            <a:endParaRPr lang="en-US" dirty="0"/>
          </a:p>
        </p:txBody>
      </p:sp>
      <p:grpSp>
        <p:nvGrpSpPr>
          <p:cNvPr id="4" name="Group 3"/>
          <p:cNvGrpSpPr/>
          <p:nvPr/>
        </p:nvGrpSpPr>
        <p:grpSpPr>
          <a:xfrm>
            <a:off x="1331640" y="2564904"/>
            <a:ext cx="3109317" cy="2041674"/>
            <a:chOff x="1809750" y="1600200"/>
            <a:chExt cx="5786586" cy="3625850"/>
          </a:xfrm>
        </p:grpSpPr>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09750" y="1631950"/>
              <a:ext cx="5524500" cy="3594100"/>
            </a:xfrm>
            <a:prstGeom prst="rect">
              <a:avLst/>
            </a:prstGeom>
          </p:spPr>
        </p:pic>
        <p:sp>
          <p:nvSpPr>
            <p:cNvPr id="6" name="Rectangle 5"/>
            <p:cNvSpPr/>
            <p:nvPr/>
          </p:nvSpPr>
          <p:spPr>
            <a:xfrm>
              <a:off x="7092280" y="1600200"/>
              <a:ext cx="504056" cy="3886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961237" y="2601565"/>
              <a:ext cx="504056" cy="3886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p:cNvGrpSpPr/>
          <p:nvPr/>
        </p:nvGrpSpPr>
        <p:grpSpPr>
          <a:xfrm>
            <a:off x="4974922" y="2573843"/>
            <a:ext cx="3109317" cy="2041674"/>
            <a:chOff x="4861125" y="2595972"/>
            <a:chExt cx="3109317" cy="2041674"/>
          </a:xfrm>
        </p:grpSpPr>
        <p:grpSp>
          <p:nvGrpSpPr>
            <p:cNvPr id="8" name="Group 7"/>
            <p:cNvGrpSpPr/>
            <p:nvPr/>
          </p:nvGrpSpPr>
          <p:grpSpPr>
            <a:xfrm>
              <a:off x="4861125" y="2595972"/>
              <a:ext cx="3109317" cy="2041674"/>
              <a:chOff x="1809750" y="1600200"/>
              <a:chExt cx="5786586" cy="3625850"/>
            </a:xfrm>
          </p:grpSpPr>
          <p:pic>
            <p:nvPicPr>
              <p:cNvPr id="9" name="Picture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09750" y="1631950"/>
                <a:ext cx="5524500" cy="3594100"/>
              </a:xfrm>
              <a:prstGeom prst="rect">
                <a:avLst/>
              </a:prstGeom>
            </p:spPr>
          </p:pic>
          <p:sp>
            <p:nvSpPr>
              <p:cNvPr id="10" name="Rectangle 9"/>
              <p:cNvSpPr/>
              <p:nvPr/>
            </p:nvSpPr>
            <p:spPr>
              <a:xfrm>
                <a:off x="7092280" y="1600200"/>
                <a:ext cx="504056" cy="3886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961237" y="2601565"/>
                <a:ext cx="504056" cy="3886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 name="Straight Connector 12"/>
            <p:cNvCxnSpPr/>
            <p:nvPr/>
          </p:nvCxnSpPr>
          <p:spPr>
            <a:xfrm>
              <a:off x="5436096" y="3041733"/>
              <a:ext cx="432000" cy="396000"/>
            </a:xfrm>
            <a:prstGeom prst="line">
              <a:avLst/>
            </a:prstGeom>
            <a:ln w="19050"/>
          </p:spPr>
          <p:style>
            <a:lnRef idx="1">
              <a:schemeClr val="dk1"/>
            </a:lnRef>
            <a:fillRef idx="0">
              <a:schemeClr val="dk1"/>
            </a:fillRef>
            <a:effectRef idx="0">
              <a:schemeClr val="dk1"/>
            </a:effectRef>
            <a:fontRef idx="minor">
              <a:schemeClr val="tx1"/>
            </a:fontRef>
          </p:style>
        </p:cxnSp>
        <p:cxnSp>
          <p:nvCxnSpPr>
            <p:cNvPr id="16" name="Straight Connector 15"/>
            <p:cNvCxnSpPr/>
            <p:nvPr/>
          </p:nvCxnSpPr>
          <p:spPr>
            <a:xfrm>
              <a:off x="5436144" y="3717032"/>
              <a:ext cx="432000" cy="396000"/>
            </a:xfrm>
            <a:prstGeom prst="line">
              <a:avLst/>
            </a:prstGeom>
            <a:ln w="19050"/>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6916686" y="3071248"/>
              <a:ext cx="432000" cy="396000"/>
            </a:xfrm>
            <a:prstGeom prst="line">
              <a:avLst/>
            </a:prstGeom>
            <a:ln w="19050"/>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a:off x="6155124" y="3041733"/>
              <a:ext cx="468000" cy="432000"/>
            </a:xfrm>
            <a:prstGeom prst="line">
              <a:avLst/>
            </a:prstGeom>
            <a:ln w="19050"/>
          </p:spPr>
          <p:style>
            <a:lnRef idx="1">
              <a:schemeClr val="dk1"/>
            </a:lnRef>
            <a:fillRef idx="0">
              <a:schemeClr val="dk1"/>
            </a:fillRef>
            <a:effectRef idx="0">
              <a:schemeClr val="dk1"/>
            </a:effectRef>
            <a:fontRef idx="minor">
              <a:schemeClr val="tx1"/>
            </a:fontRef>
          </p:style>
        </p:cxnSp>
        <p:cxnSp>
          <p:nvCxnSpPr>
            <p:cNvPr id="19" name="Straight Connector 18"/>
            <p:cNvCxnSpPr/>
            <p:nvPr/>
          </p:nvCxnSpPr>
          <p:spPr>
            <a:xfrm>
              <a:off x="6174696" y="3717032"/>
              <a:ext cx="468000" cy="432000"/>
            </a:xfrm>
            <a:prstGeom prst="line">
              <a:avLst/>
            </a:prstGeom>
            <a:ln w="19050"/>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a:off x="6908487" y="3753032"/>
              <a:ext cx="440199" cy="396000"/>
            </a:xfrm>
            <a:prstGeom prst="line">
              <a:avLst/>
            </a:prstGeom>
            <a:ln w="19050"/>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flipH="1">
              <a:off x="5436096" y="3041733"/>
              <a:ext cx="425466" cy="396000"/>
            </a:xfrm>
            <a:prstGeom prst="line">
              <a:avLst/>
            </a:prstGeom>
            <a:ln w="19050"/>
          </p:spPr>
          <p:style>
            <a:lnRef idx="1">
              <a:schemeClr val="dk1"/>
            </a:lnRef>
            <a:fillRef idx="0">
              <a:schemeClr val="dk1"/>
            </a:fillRef>
            <a:effectRef idx="0">
              <a:schemeClr val="dk1"/>
            </a:effectRef>
            <a:fontRef idx="minor">
              <a:schemeClr val="tx1"/>
            </a:fontRef>
          </p:style>
        </p:cxnSp>
        <p:cxnSp>
          <p:nvCxnSpPr>
            <p:cNvPr id="28" name="Straight Connector 27"/>
            <p:cNvCxnSpPr/>
            <p:nvPr/>
          </p:nvCxnSpPr>
          <p:spPr>
            <a:xfrm flipH="1">
              <a:off x="6198815" y="3054109"/>
              <a:ext cx="425466" cy="396000"/>
            </a:xfrm>
            <a:prstGeom prst="line">
              <a:avLst/>
            </a:prstGeom>
            <a:ln w="19050"/>
          </p:spPr>
          <p:style>
            <a:lnRef idx="1">
              <a:schemeClr val="dk1"/>
            </a:lnRef>
            <a:fillRef idx="0">
              <a:schemeClr val="dk1"/>
            </a:fillRef>
            <a:effectRef idx="0">
              <a:schemeClr val="dk1"/>
            </a:effectRef>
            <a:fontRef idx="minor">
              <a:schemeClr val="tx1"/>
            </a:fontRef>
          </p:style>
        </p:cxnSp>
        <p:cxnSp>
          <p:nvCxnSpPr>
            <p:cNvPr id="29" name="Straight Connector 28"/>
            <p:cNvCxnSpPr/>
            <p:nvPr/>
          </p:nvCxnSpPr>
          <p:spPr>
            <a:xfrm flipH="1">
              <a:off x="5436096" y="3728481"/>
              <a:ext cx="425466" cy="396000"/>
            </a:xfrm>
            <a:prstGeom prst="line">
              <a:avLst/>
            </a:prstGeom>
            <a:ln w="19050"/>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a:xfrm flipH="1">
              <a:off x="6195963" y="3753032"/>
              <a:ext cx="425466" cy="396000"/>
            </a:xfrm>
            <a:prstGeom prst="line">
              <a:avLst/>
            </a:prstGeom>
            <a:ln w="19050"/>
          </p:spPr>
          <p:style>
            <a:lnRef idx="1">
              <a:schemeClr val="dk1"/>
            </a:lnRef>
            <a:fillRef idx="0">
              <a:schemeClr val="dk1"/>
            </a:fillRef>
            <a:effectRef idx="0">
              <a:schemeClr val="dk1"/>
            </a:effectRef>
            <a:fontRef idx="minor">
              <a:schemeClr val="tx1"/>
            </a:fontRef>
          </p:style>
        </p:cxnSp>
        <p:cxnSp>
          <p:nvCxnSpPr>
            <p:cNvPr id="31" name="Straight Connector 30"/>
            <p:cNvCxnSpPr/>
            <p:nvPr/>
          </p:nvCxnSpPr>
          <p:spPr>
            <a:xfrm flipH="1">
              <a:off x="6951021" y="3077733"/>
              <a:ext cx="425466" cy="396000"/>
            </a:xfrm>
            <a:prstGeom prst="line">
              <a:avLst/>
            </a:prstGeom>
            <a:ln w="19050"/>
          </p:spPr>
          <p:style>
            <a:lnRef idx="1">
              <a:schemeClr val="dk1"/>
            </a:lnRef>
            <a:fillRef idx="0">
              <a:schemeClr val="dk1"/>
            </a:fillRef>
            <a:effectRef idx="0">
              <a:schemeClr val="dk1"/>
            </a:effectRef>
            <a:fontRef idx="minor">
              <a:schemeClr val="tx1"/>
            </a:fontRef>
          </p:style>
        </p:cxnSp>
        <p:cxnSp>
          <p:nvCxnSpPr>
            <p:cNvPr id="32" name="Straight Connector 31"/>
            <p:cNvCxnSpPr/>
            <p:nvPr/>
          </p:nvCxnSpPr>
          <p:spPr>
            <a:xfrm flipH="1">
              <a:off x="6937953" y="3753032"/>
              <a:ext cx="425466" cy="396000"/>
            </a:xfrm>
            <a:prstGeom prst="line">
              <a:avLst/>
            </a:prstGeom>
            <a:ln w="19050"/>
          </p:spPr>
          <p:style>
            <a:lnRef idx="1">
              <a:schemeClr val="dk1"/>
            </a:lnRef>
            <a:fillRef idx="0">
              <a:schemeClr val="dk1"/>
            </a:fillRef>
            <a:effectRef idx="0">
              <a:schemeClr val="dk1"/>
            </a:effectRef>
            <a:fontRef idx="minor">
              <a:schemeClr val="tx1"/>
            </a:fontRef>
          </p:style>
        </p:cxnSp>
      </p:grpSp>
      <p:sp>
        <p:nvSpPr>
          <p:cNvPr id="36" name="TextBox 35"/>
          <p:cNvSpPr txBox="1"/>
          <p:nvPr/>
        </p:nvSpPr>
        <p:spPr>
          <a:xfrm>
            <a:off x="2168846" y="4439790"/>
            <a:ext cx="1482431" cy="369332"/>
          </a:xfrm>
          <a:prstGeom prst="rect">
            <a:avLst/>
          </a:prstGeom>
          <a:noFill/>
        </p:spPr>
        <p:txBody>
          <a:bodyPr wrap="square">
            <a:spAutoFit/>
          </a:bodyPr>
          <a:lstStyle/>
          <a:p>
            <a:r>
              <a:rPr lang="en-US" dirty="0"/>
              <a:t>4-connected</a:t>
            </a:r>
            <a:endParaRPr lang="en-US" dirty="0"/>
          </a:p>
        </p:txBody>
      </p:sp>
      <p:sp>
        <p:nvSpPr>
          <p:cNvPr id="37" name="TextBox 36"/>
          <p:cNvSpPr txBox="1"/>
          <p:nvPr/>
        </p:nvSpPr>
        <p:spPr>
          <a:xfrm>
            <a:off x="5807094" y="4442663"/>
            <a:ext cx="1482431" cy="369332"/>
          </a:xfrm>
          <a:prstGeom prst="rect">
            <a:avLst/>
          </a:prstGeom>
          <a:noFill/>
        </p:spPr>
        <p:txBody>
          <a:bodyPr wrap="square">
            <a:spAutoFit/>
          </a:bodyPr>
          <a:lstStyle/>
          <a:p>
            <a:r>
              <a:rPr lang="en-US" altLang="zh-CN" dirty="0"/>
              <a:t>8</a:t>
            </a:r>
            <a:r>
              <a:rPr lang="en-US" dirty="0"/>
              <a:t>-connected</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endParaRPr lang="en-CA" dirty="0"/>
          </a:p>
        </p:txBody>
      </p:sp>
      <p:sp>
        <p:nvSpPr>
          <p:cNvPr id="3" name="Content Placeholder 2"/>
          <p:cNvSpPr>
            <a:spLocks noGrp="1"/>
          </p:cNvSpPr>
          <p:nvPr>
            <p:ph idx="1"/>
          </p:nvPr>
        </p:nvSpPr>
        <p:spPr/>
        <p:txBody>
          <a:bodyPr/>
          <a:lstStyle/>
          <a:p>
            <a:pPr marL="357505" indent="-357505">
              <a:buNone/>
            </a:pPr>
            <a:r>
              <a:rPr lang="en-CA" dirty="0"/>
              <a:t>	Performing a breadth-first traversal:</a:t>
            </a:r>
            <a:endParaRPr lang="en-CA" dirty="0"/>
          </a:p>
          <a:p>
            <a:pPr lvl="1"/>
            <a:r>
              <a:rPr lang="en-CA" dirty="0"/>
              <a:t>Pop D</a:t>
            </a:r>
            <a:endParaRPr lang="en-CA" dirty="0"/>
          </a:p>
          <a:p>
            <a:pPr marL="457200" lvl="1" indent="0">
              <a:buNone/>
            </a:pPr>
            <a:r>
              <a:rPr lang="en-CA" dirty="0"/>
              <a:t>			A, B, C, E, D</a:t>
            </a:r>
            <a:endParaRPr lang="en-CA" dirty="0"/>
          </a:p>
        </p:txBody>
      </p:sp>
      <p:graphicFrame>
        <p:nvGraphicFramePr>
          <p:cNvPr id="5" name="Table 4"/>
          <p:cNvGraphicFramePr>
            <a:graphicFrameLocks noGrp="1"/>
          </p:cNvGraphicFramePr>
          <p:nvPr/>
        </p:nvGraphicFramePr>
        <p:xfrm>
          <a:off x="1907704" y="5373216"/>
          <a:ext cx="3024336" cy="370840"/>
        </p:xfrm>
        <a:graphic>
          <a:graphicData uri="http://schemas.openxmlformats.org/drawingml/2006/table">
            <a:tbl>
              <a:tblPr firstRow="1" bandRow="1">
                <a:tableStyleId>{2D5ABB26-0587-4C30-8999-92F81FD0307C}</a:tableStyleId>
              </a:tblPr>
              <a:tblGrid>
                <a:gridCol w="504056"/>
                <a:gridCol w="504056"/>
                <a:gridCol w="504056"/>
                <a:gridCol w="504056"/>
                <a:gridCol w="504056"/>
                <a:gridCol w="504056"/>
              </a:tblGrid>
              <a:tr h="370840">
                <a:tc>
                  <a:txBody>
                    <a:bodyPr/>
                    <a:lstStyle/>
                    <a:p>
                      <a:pPr algn="ctr"/>
                      <a:r>
                        <a:rPr lang="en-CA" dirty="0"/>
                        <a:t>F</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a:t>G</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a:t>H</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6" name="Picture 14" descr="C:\Users\dwharder\Desktop\a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70448" y="2708920"/>
            <a:ext cx="4486283" cy="24218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971600" y="1556792"/>
            <a:ext cx="7581900" cy="4445000"/>
          </a:xfrm>
        </p:spPr>
      </p:pic>
      <p:sp>
        <p:nvSpPr>
          <p:cNvPr id="2" name="Title 1"/>
          <p:cNvSpPr>
            <a:spLocks noGrp="1"/>
          </p:cNvSpPr>
          <p:nvPr>
            <p:ph type="title"/>
          </p:nvPr>
        </p:nvSpPr>
        <p:spPr>
          <a:xfrm>
            <a:off x="457200" y="332656"/>
            <a:ext cx="8229600" cy="1143000"/>
          </a:xfrm>
        </p:spPr>
        <p:txBody>
          <a:bodyPr/>
          <a:lstStyle/>
          <a:p>
            <a:r>
              <a:rPr lang="en-US" altLang="en-US" dirty="0"/>
              <a:t>﻿Graph cuts segmentation</a:t>
            </a:r>
            <a:endParaRPr lang="en-US" dirty="0"/>
          </a:p>
        </p:txBody>
      </p:sp>
      <p:sp>
        <p:nvSpPr>
          <p:cNvPr id="10" name="Rectangle 9"/>
          <p:cNvSpPr/>
          <p:nvPr/>
        </p:nvSpPr>
        <p:spPr>
          <a:xfrm>
            <a:off x="5868144" y="1772816"/>
            <a:ext cx="1800200" cy="7200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Arial" panose="020B0604020202090204" pitchFamily="34" charset="0"/>
                <a:cs typeface="Arial" panose="020B0604020202090204" pitchFamily="34" charset="0"/>
              </a:rPr>
              <a:t>Background</a:t>
            </a:r>
            <a:r>
              <a:rPr lang="zh-CN" altLang="en-US" sz="1600" dirty="0">
                <a:solidFill>
                  <a:schemeClr val="tx1"/>
                </a:solidFill>
                <a:latin typeface="Arial" panose="020B0604020202090204" pitchFamily="34" charset="0"/>
                <a:cs typeface="Arial" panose="020B0604020202090204" pitchFamily="34" charset="0"/>
              </a:rPr>
              <a:t> </a:t>
            </a:r>
            <a:r>
              <a:rPr lang="en-US" altLang="zh-CN" sz="1600" dirty="0">
                <a:solidFill>
                  <a:schemeClr val="tx1"/>
                </a:solidFill>
                <a:latin typeface="Arial" panose="020B0604020202090204" pitchFamily="34" charset="0"/>
                <a:cs typeface="Arial" panose="020B0604020202090204" pitchFamily="34" charset="0"/>
              </a:rPr>
              <a:t>(label</a:t>
            </a:r>
            <a:r>
              <a:rPr lang="zh-CN" altLang="en-US" sz="1600" dirty="0">
                <a:solidFill>
                  <a:schemeClr val="tx1"/>
                </a:solidFill>
                <a:latin typeface="Arial" panose="020B0604020202090204" pitchFamily="34" charset="0"/>
                <a:cs typeface="Arial" panose="020B0604020202090204" pitchFamily="34" charset="0"/>
              </a:rPr>
              <a:t> </a:t>
            </a:r>
            <a:r>
              <a:rPr lang="en-US" altLang="zh-CN" sz="1600" dirty="0">
                <a:solidFill>
                  <a:schemeClr val="tx1"/>
                </a:solidFill>
                <a:latin typeface="Arial" panose="020B0604020202090204" pitchFamily="34" charset="0"/>
                <a:cs typeface="Arial" panose="020B0604020202090204" pitchFamily="34" charset="0"/>
              </a:rPr>
              <a:t>0)</a:t>
            </a:r>
            <a:endParaRPr lang="en-US" sz="1600" dirty="0">
              <a:solidFill>
                <a:schemeClr val="tx1"/>
              </a:solidFill>
              <a:latin typeface="Arial" panose="020B0604020202090204" pitchFamily="34" charset="0"/>
              <a:cs typeface="Arial" panose="020B0604020202090204" pitchFamily="34" charset="0"/>
            </a:endParaRPr>
          </a:p>
        </p:txBody>
      </p:sp>
      <p:sp>
        <p:nvSpPr>
          <p:cNvPr id="11" name="Rectangle 10"/>
          <p:cNvSpPr/>
          <p:nvPr/>
        </p:nvSpPr>
        <p:spPr>
          <a:xfrm>
            <a:off x="5652120" y="5400154"/>
            <a:ext cx="1800200" cy="7200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Arial" panose="020B0604020202090204" pitchFamily="34" charset="0"/>
                <a:cs typeface="Arial" panose="020B0604020202090204" pitchFamily="34" charset="0"/>
              </a:rPr>
              <a:t>Foreground</a:t>
            </a:r>
            <a:r>
              <a:rPr lang="zh-CN" altLang="en-US" dirty="0">
                <a:solidFill>
                  <a:schemeClr val="tx1"/>
                </a:solidFill>
                <a:latin typeface="Arial" panose="020B0604020202090204" pitchFamily="34" charset="0"/>
                <a:cs typeface="Arial" panose="020B0604020202090204" pitchFamily="34" charset="0"/>
              </a:rPr>
              <a:t> </a:t>
            </a:r>
            <a:r>
              <a:rPr lang="en-US" altLang="zh-CN" dirty="0">
                <a:solidFill>
                  <a:schemeClr val="tx1"/>
                </a:solidFill>
                <a:latin typeface="Arial" panose="020B0604020202090204" pitchFamily="34" charset="0"/>
                <a:cs typeface="Arial" panose="020B0604020202090204" pitchFamily="34" charset="0"/>
              </a:rPr>
              <a:t>(label</a:t>
            </a:r>
            <a:r>
              <a:rPr lang="zh-CN" altLang="en-US" dirty="0">
                <a:solidFill>
                  <a:schemeClr val="tx1"/>
                </a:solidFill>
                <a:latin typeface="Arial" panose="020B0604020202090204" pitchFamily="34" charset="0"/>
                <a:cs typeface="Arial" panose="020B0604020202090204" pitchFamily="34" charset="0"/>
              </a:rPr>
              <a:t> </a:t>
            </a:r>
            <a:r>
              <a:rPr lang="en-US" altLang="zh-CN" dirty="0">
                <a:solidFill>
                  <a:schemeClr val="tx1"/>
                </a:solidFill>
                <a:latin typeface="Arial" panose="020B0604020202090204" pitchFamily="34" charset="0"/>
                <a:cs typeface="Arial" panose="020B0604020202090204" pitchFamily="34" charset="0"/>
              </a:rPr>
              <a:t>1)</a:t>
            </a:r>
            <a:endParaRPr lang="en-US" dirty="0">
              <a:solidFill>
                <a:schemeClr val="tx1"/>
              </a:solidFill>
              <a:latin typeface="Arial" panose="020B0604020202090204" pitchFamily="34" charset="0"/>
              <a:cs typeface="Arial" panose="020B0604020202090204" pitchFamily="34" charset="0"/>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2656"/>
            <a:ext cx="8229600" cy="1143000"/>
          </a:xfrm>
        </p:spPr>
        <p:txBody>
          <a:bodyPr/>
          <a:lstStyle/>
          <a:p>
            <a:r>
              <a:rPr lang="en-US" altLang="en-US" dirty="0"/>
              <a:t>﻿Graph cuts segmentation</a:t>
            </a:r>
            <a:endParaRPr lang="en-US" dirty="0"/>
          </a:p>
        </p:txBody>
      </p:sp>
      <p:pic>
        <p:nvPicPr>
          <p:cNvPr id="9" name="Content Placeholder 8"/>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99740" y="1484784"/>
            <a:ext cx="7632700" cy="4470400"/>
          </a:xfrm>
        </p:spPr>
      </p:pic>
      <p:sp>
        <p:nvSpPr>
          <p:cNvPr id="10" name="Rectangle 9"/>
          <p:cNvSpPr/>
          <p:nvPr/>
        </p:nvSpPr>
        <p:spPr>
          <a:xfrm>
            <a:off x="5868144" y="1772816"/>
            <a:ext cx="1800200" cy="7200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Background</a:t>
            </a:r>
            <a:r>
              <a:rPr lang="zh-CN" altLang="en-US" dirty="0">
                <a:solidFill>
                  <a:schemeClr val="tx1"/>
                </a:solidFill>
              </a:rPr>
              <a:t> </a:t>
            </a:r>
            <a:r>
              <a:rPr lang="en-US" altLang="zh-CN" dirty="0">
                <a:solidFill>
                  <a:schemeClr val="tx1"/>
                </a:solidFill>
              </a:rPr>
              <a:t>(label</a:t>
            </a:r>
            <a:r>
              <a:rPr lang="zh-CN" altLang="en-US" dirty="0">
                <a:solidFill>
                  <a:schemeClr val="tx1"/>
                </a:solidFill>
              </a:rPr>
              <a:t> </a:t>
            </a:r>
            <a:r>
              <a:rPr lang="en-US" altLang="zh-CN" dirty="0">
                <a:solidFill>
                  <a:schemeClr val="tx1"/>
                </a:solidFill>
              </a:rPr>
              <a:t>0)</a:t>
            </a:r>
            <a:endParaRPr lang="en-US" dirty="0">
              <a:solidFill>
                <a:schemeClr val="tx1"/>
              </a:solidFill>
            </a:endParaRPr>
          </a:p>
        </p:txBody>
      </p:sp>
      <p:sp>
        <p:nvSpPr>
          <p:cNvPr id="11" name="Rectangle 10"/>
          <p:cNvSpPr/>
          <p:nvPr/>
        </p:nvSpPr>
        <p:spPr>
          <a:xfrm>
            <a:off x="5652120" y="5400154"/>
            <a:ext cx="1800200" cy="7200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Foreground</a:t>
            </a:r>
            <a:r>
              <a:rPr lang="zh-CN" altLang="en-US" dirty="0">
                <a:solidFill>
                  <a:schemeClr val="tx1"/>
                </a:solidFill>
              </a:rPr>
              <a:t> </a:t>
            </a:r>
            <a:r>
              <a:rPr lang="en-US" altLang="zh-CN" dirty="0">
                <a:solidFill>
                  <a:schemeClr val="tx1"/>
                </a:solidFill>
              </a:rPr>
              <a:t>(label</a:t>
            </a:r>
            <a:r>
              <a:rPr lang="zh-CN" altLang="en-US" dirty="0">
                <a:solidFill>
                  <a:schemeClr val="tx1"/>
                </a:solidFill>
              </a:rPr>
              <a:t> </a:t>
            </a:r>
            <a:r>
              <a:rPr lang="en-US" altLang="zh-CN" dirty="0">
                <a:solidFill>
                  <a:schemeClr val="tx1"/>
                </a:solidFill>
              </a:rPr>
              <a:t>1)</a:t>
            </a:r>
            <a:endParaRPr lang="en-US" dirty="0">
              <a:solidFill>
                <a:schemeClr val="tx1"/>
              </a:solidFil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﻿Graph cuts segmentation</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﻿Define graph </a:t>
                </a:r>
                <a:endParaRPr lang="en-US" dirty="0"/>
              </a:p>
              <a:p>
                <a:pPr lvl="1"/>
                <a:r>
                  <a:rPr lang="en-US" altLang="zh-CN" dirty="0"/>
                  <a:t>U</a:t>
                </a:r>
                <a:r>
                  <a:rPr lang="en-US" dirty="0"/>
                  <a:t>sually 4-connected or 8-connected</a:t>
                </a:r>
                <a:endParaRPr lang="en-US" dirty="0"/>
              </a:p>
              <a:p>
                <a:r>
                  <a:rPr lang="en-US" dirty="0"/>
                  <a:t>﻿Define </a:t>
                </a:r>
                <a:r>
                  <a:rPr lang="en-US" altLang="zh-CN" dirty="0"/>
                  <a:t>group-wise</a:t>
                </a:r>
                <a:r>
                  <a:rPr lang="zh-CN" altLang="en-US" dirty="0"/>
                  <a:t> </a:t>
                </a:r>
                <a:r>
                  <a:rPr lang="en-US" altLang="zh-CN" dirty="0"/>
                  <a:t>similarity</a:t>
                </a:r>
                <a:r>
                  <a:rPr lang="zh-CN" altLang="en-US" dirty="0"/>
                  <a:t> </a:t>
                </a:r>
                <a:r>
                  <a:rPr lang="en-US" altLang="zh-CN" dirty="0"/>
                  <a:t>for</a:t>
                </a:r>
                <a:r>
                  <a:rPr lang="zh-CN" altLang="en-US" dirty="0"/>
                  <a:t> </a:t>
                </a:r>
                <a:r>
                  <a:rPr lang="en-US" altLang="zh-CN" dirty="0"/>
                  <a:t>each</a:t>
                </a:r>
                <a:r>
                  <a:rPr lang="zh-CN" altLang="en-US" dirty="0"/>
                  <a:t> </a:t>
                </a:r>
                <a:r>
                  <a:rPr lang="en-US" altLang="zh-CN" dirty="0"/>
                  <a:t>pixel</a:t>
                </a:r>
                <a:r>
                  <a:rPr lang="zh-CN" altLang="en-US" dirty="0"/>
                  <a:t> </a:t>
                </a:r>
                <a14:m>
                  <m:oMath xmlns:m="http://schemas.openxmlformats.org/officeDocument/2006/math">
                    <m:r>
                      <a:rPr lang="en-US" altLang="zh-CN" b="1" i="1" smtClean="0">
                        <a:latin typeface="Cambria Math" panose="02040503050406030204" pitchFamily="18" charset="0"/>
                      </a:rPr>
                      <m:t>𝒑</m:t>
                    </m:r>
                  </m:oMath>
                </a14:m>
                <a:endParaRPr lang="en-US" b="1" dirty="0"/>
              </a:p>
              <a:p>
                <a:pPr lvl="1"/>
                <a:r>
                  <a:rPr lang="en-US" altLang="zh-CN" dirty="0"/>
                  <a:t>Color</a:t>
                </a:r>
                <a:r>
                  <a:rPr lang="zh-CN" altLang="en-US" dirty="0"/>
                  <a:t> </a:t>
                </a:r>
                <a:r>
                  <a:rPr lang="en-US" altLang="zh-CN" dirty="0"/>
                  <a:t>histogram</a:t>
                </a:r>
                <a:r>
                  <a:rPr lang="zh-CN" altLang="en-US" dirty="0"/>
                  <a:t> </a:t>
                </a:r>
                <a:r>
                  <a:rPr lang="en-US" altLang="zh-CN" dirty="0"/>
                  <a:t>or</a:t>
                </a:r>
                <a:r>
                  <a:rPr lang="zh-CN" altLang="en-US" dirty="0"/>
                  <a:t> </a:t>
                </a:r>
                <a:r>
                  <a:rPr lang="en-US" altLang="zh-CN" dirty="0"/>
                  <a:t>mixture</a:t>
                </a:r>
                <a:r>
                  <a:rPr lang="zh-CN" altLang="en-US" dirty="0"/>
                  <a:t> </a:t>
                </a:r>
                <a:r>
                  <a:rPr lang="en-US" altLang="zh-CN" dirty="0"/>
                  <a:t>of</a:t>
                </a:r>
                <a:r>
                  <a:rPr lang="zh-CN" altLang="en-US" dirty="0"/>
                  <a:t> </a:t>
                </a:r>
                <a:r>
                  <a:rPr lang="en-US" altLang="zh-CN" dirty="0"/>
                  <a:t>Gaussian,</a:t>
                </a:r>
                <a:r>
                  <a:rPr lang="zh-CN" altLang="en-US" dirty="0"/>
                  <a:t> </a:t>
                </a:r>
                <a:r>
                  <a:rPr lang="en-US" altLang="zh-CN" dirty="0"/>
                  <a:t>defined</a:t>
                </a:r>
                <a:r>
                  <a:rPr lang="zh-CN" altLang="en-US" dirty="0"/>
                  <a:t> </a:t>
                </a:r>
                <a:r>
                  <a:rPr lang="en-US" altLang="zh-CN" dirty="0"/>
                  <a:t>as</a:t>
                </a:r>
                <a:r>
                  <a:rPr lang="zh-CN" altLang="en-US" dirty="0"/>
                  <a:t> </a:t>
                </a:r>
                <a14:m>
                  <m:oMath xmlns:m="http://schemas.openxmlformats.org/officeDocument/2006/math">
                    <m:r>
                      <a:rPr lang="en-US" altLang="zh-CN" b="1" i="1">
                        <a:latin typeface="Cambria Math" panose="02040503050406030204" pitchFamily="18" charset="0"/>
                      </a:rPr>
                      <m:t>𝒄</m:t>
                    </m:r>
                    <m:r>
                      <a:rPr lang="en-US" altLang="zh-CN" b="1" i="1">
                        <a:latin typeface="Cambria Math" panose="02040503050406030204" pitchFamily="18" charset="0"/>
                      </a:rPr>
                      <m:t>(</m:t>
                    </m:r>
                    <m:r>
                      <a:rPr lang="en-US" altLang="zh-CN" b="1" i="1">
                        <a:latin typeface="Cambria Math" panose="02040503050406030204" pitchFamily="18" charset="0"/>
                      </a:rPr>
                      <m:t>𝒑</m:t>
                    </m:r>
                    <m:r>
                      <a:rPr lang="en-US" altLang="zh-CN" b="1" i="1">
                        <a:latin typeface="Cambria Math" panose="02040503050406030204" pitchFamily="18" charset="0"/>
                      </a:rPr>
                      <m:t>)</m:t>
                    </m:r>
                  </m:oMath>
                </a14:m>
                <a:r>
                  <a:rPr lang="zh-CN" altLang="en-US" dirty="0"/>
                  <a:t>  </a:t>
                </a:r>
                <a:r>
                  <a:rPr lang="en-US" altLang="zh-CN" dirty="0"/>
                  <a:t>for</a:t>
                </a:r>
                <a:r>
                  <a:rPr lang="zh-CN" altLang="en-US" dirty="0"/>
                  <a:t> </a:t>
                </a:r>
                <a:r>
                  <a:rPr lang="en-US" altLang="zh-CN" dirty="0"/>
                  <a:t>background</a:t>
                </a:r>
                <a:r>
                  <a:rPr lang="zh-CN" altLang="en-US" dirty="0"/>
                  <a:t> </a:t>
                </a:r>
                <a:r>
                  <a:rPr lang="en-US" altLang="zh-CN" dirty="0"/>
                  <a:t>and</a:t>
                </a:r>
                <a:r>
                  <a:rPr lang="zh-CN" altLang="en-US" dirty="0"/>
                  <a:t> </a:t>
                </a:r>
                <a:r>
                  <a:rPr lang="en-US" altLang="zh-CN" dirty="0"/>
                  <a:t>foreground</a:t>
                </a:r>
                <a:endParaRPr lang="en-US" dirty="0"/>
              </a:p>
              <a:p>
                <a:pPr lvl="1"/>
                <a14:m>
                  <m:oMath xmlns:m="http://schemas.openxmlformats.org/officeDocument/2006/math">
                    <m:r>
                      <a:rPr lang="en-US" altLang="zh-CN" b="0" i="1" smtClean="0">
                        <a:latin typeface="Cambria Math" panose="02040503050406030204" pitchFamily="18" charset="0"/>
                      </a:rPr>
                      <m:t>𝐺𝑟𝑜</m:t>
                    </m:r>
                    <m:r>
                      <a:rPr lang="en-US" altLang="zh-CN" i="1">
                        <a:latin typeface="Cambria Math" panose="02040503050406030204" pitchFamily="18" charset="0"/>
                      </a:rPr>
                      <m:t>𝑢𝑝</m:t>
                    </m:r>
                    <m:r>
                      <a:rPr lang="en-US" altLang="zh-CN" b="0" i="1" smtClean="0">
                        <a:latin typeface="Cambria Math" panose="02040503050406030204" pitchFamily="18" charset="0"/>
                      </a:rPr>
                      <m:t>_</m:t>
                    </m:r>
                    <m:r>
                      <a:rPr lang="en-US" altLang="zh-CN" b="0" i="1" smtClean="0">
                        <a:latin typeface="Cambria Math" panose="02040503050406030204" pitchFamily="18" charset="0"/>
                      </a:rPr>
                      <m:t>𝑆𝑖𝑚𝑖𝑙𝑎𝑟𝑖𝑡𝑦</m:t>
                    </m:r>
                    <m:r>
                      <a:rPr lang="en-US" altLang="zh-CN" b="1" i="0" smtClean="0">
                        <a:latin typeface="Cambria Math" panose="02040503050406030204" pitchFamily="18" charset="0"/>
                      </a:rPr>
                      <m:t>=−</m:t>
                    </m:r>
                    <m:r>
                      <a:rPr lang="en-US" altLang="zh-CN" b="1" i="0" smtClean="0">
                        <a:latin typeface="Cambria Math" panose="02040503050406030204" pitchFamily="18" charset="0"/>
                      </a:rPr>
                      <m:t>𝐥𝐨𝐠</m:t>
                    </m:r>
                    <m:d>
                      <m:dPr>
                        <m:ctrlPr>
                          <a:rPr lang="en-US" altLang="zh-CN" b="1" i="1" smtClean="0">
                            <a:latin typeface="Cambria Math" panose="02040503050406030204" pitchFamily="18" charset="0"/>
                          </a:rPr>
                        </m:ctrlPr>
                      </m:dPr>
                      <m:e>
                        <m:f>
                          <m:fPr>
                            <m:ctrlPr>
                              <a:rPr lang="en-US" altLang="zh-CN" b="1" i="1">
                                <a:latin typeface="Cambria Math" panose="02040503050406030204" pitchFamily="18" charset="0"/>
                              </a:rPr>
                            </m:ctrlPr>
                          </m:fPr>
                          <m:num>
                            <m:r>
                              <a:rPr lang="en-US" altLang="zh-CN" b="1" i="1" smtClean="0">
                                <a:latin typeface="Cambria Math" panose="02040503050406030204" pitchFamily="18" charset="0"/>
                              </a:rPr>
                              <m:t>𝑷</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𝒄</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𝒑</m:t>
                                    </m:r>
                                  </m:e>
                                </m:d>
                                <m:r>
                                  <a:rPr lang="en-US" altLang="zh-CN" b="1" i="1" smtClean="0">
                                    <a:latin typeface="Cambria Math" panose="02040503050406030204" pitchFamily="18" charset="0"/>
                                  </a:rPr>
                                  <m:t>;</m:t>
                                </m:r>
                                <m:r>
                                  <a:rPr lang="zh-CN" altLang="en-US" b="1" i="1" smtClean="0">
                                    <a:latin typeface="Cambria Math" panose="02040503050406030204" pitchFamily="18" charset="0"/>
                                  </a:rPr>
                                  <m:t> </m:t>
                                </m:r>
                                <m:sSub>
                                  <m:sSubPr>
                                    <m:ctrlPr>
                                      <a:rPr lang="en-US" altLang="zh-CN" b="1" i="1" smtClean="0">
                                        <a:latin typeface="Cambria Math" panose="02040503050406030204" pitchFamily="18" charset="0"/>
                                      </a:rPr>
                                    </m:ctrlPr>
                                  </m:sSubPr>
                                  <m:e>
                                    <m:r>
                                      <a:rPr lang="zh-CN" altLang="en-US" b="1" i="1">
                                        <a:latin typeface="Cambria Math" panose="02040503050406030204" pitchFamily="18" charset="0"/>
                                      </a:rPr>
                                      <m:t>𝜽</m:t>
                                    </m:r>
                                  </m:e>
                                  <m:sub>
                                    <m:r>
                                      <a:rPr lang="en-US" altLang="zh-CN" b="1" i="1" smtClean="0">
                                        <a:latin typeface="Cambria Math" panose="02040503050406030204" pitchFamily="18" charset="0"/>
                                      </a:rPr>
                                      <m:t>𝒇𝒐𝒓𝒆𝒈𝒓𝒐𝒖𝒏𝒅</m:t>
                                    </m:r>
                                  </m:sub>
                                </m:sSub>
                              </m:e>
                            </m:d>
                          </m:num>
                          <m:den>
                            <m:r>
                              <a:rPr lang="en-US" altLang="zh-CN" b="1" i="1">
                                <a:latin typeface="Cambria Math" panose="02040503050406030204" pitchFamily="18" charset="0"/>
                              </a:rPr>
                              <m:t>𝑷</m:t>
                            </m:r>
                            <m:d>
                              <m:dPr>
                                <m:ctrlPr>
                                  <a:rPr lang="en-US" altLang="zh-CN" b="1" i="1">
                                    <a:latin typeface="Cambria Math" panose="02040503050406030204" pitchFamily="18" charset="0"/>
                                  </a:rPr>
                                </m:ctrlPr>
                              </m:dPr>
                              <m:e>
                                <m:r>
                                  <a:rPr lang="en-US" altLang="zh-CN" b="1" i="1" smtClean="0">
                                    <a:latin typeface="Cambria Math" panose="02040503050406030204" pitchFamily="18" charset="0"/>
                                  </a:rPr>
                                  <m:t>𝒄</m:t>
                                </m:r>
                                <m:d>
                                  <m:dPr>
                                    <m:ctrlPr>
                                      <a:rPr lang="en-US" altLang="zh-CN" b="1" i="1" smtClean="0">
                                        <a:latin typeface="Cambria Math" panose="02040503050406030204" pitchFamily="18" charset="0"/>
                                      </a:rPr>
                                    </m:ctrlPr>
                                  </m:dPr>
                                  <m:e>
                                    <m:r>
                                      <a:rPr lang="en-US" altLang="zh-CN" b="1" i="1">
                                        <a:latin typeface="Cambria Math" panose="02040503050406030204" pitchFamily="18" charset="0"/>
                                      </a:rPr>
                                      <m:t>𝒑</m:t>
                                    </m:r>
                                  </m:e>
                                </m:d>
                                <m:r>
                                  <a:rPr lang="en-US" altLang="zh-CN" b="1" i="1">
                                    <a:latin typeface="Cambria Math" panose="02040503050406030204" pitchFamily="18" charset="0"/>
                                  </a:rPr>
                                  <m:t>;</m:t>
                                </m:r>
                                <m:r>
                                  <a:rPr lang="zh-CN" altLang="en-US" b="1" i="1">
                                    <a:latin typeface="Cambria Math" panose="02040503050406030204" pitchFamily="18" charset="0"/>
                                  </a:rPr>
                                  <m:t> </m:t>
                                </m:r>
                                <m:sSub>
                                  <m:sSubPr>
                                    <m:ctrlPr>
                                      <a:rPr lang="en-US" altLang="zh-CN" b="1" i="1">
                                        <a:latin typeface="Cambria Math" panose="02040503050406030204" pitchFamily="18" charset="0"/>
                                      </a:rPr>
                                    </m:ctrlPr>
                                  </m:sSubPr>
                                  <m:e>
                                    <m:r>
                                      <a:rPr lang="zh-CN" altLang="en-US" b="1" i="1">
                                        <a:latin typeface="Cambria Math" panose="02040503050406030204" pitchFamily="18" charset="0"/>
                                      </a:rPr>
                                      <m:t>𝜽</m:t>
                                    </m:r>
                                  </m:e>
                                  <m:sub>
                                    <m:r>
                                      <a:rPr lang="en-US" altLang="zh-CN" b="1" i="1" smtClean="0">
                                        <a:latin typeface="Cambria Math" panose="02040503050406030204" pitchFamily="18" charset="0"/>
                                      </a:rPr>
                                      <m:t>𝒃𝒂𝒄𝒌</m:t>
                                    </m:r>
                                    <m:r>
                                      <a:rPr lang="en-US" altLang="zh-CN" b="1" i="1">
                                        <a:latin typeface="Cambria Math" panose="02040503050406030204" pitchFamily="18" charset="0"/>
                                      </a:rPr>
                                      <m:t>𝒈𝒓𝒐𝒖𝒏𝒅</m:t>
                                    </m:r>
                                  </m:sub>
                                </m:sSub>
                              </m:e>
                            </m:d>
                          </m:den>
                        </m:f>
                      </m:e>
                    </m:d>
                  </m:oMath>
                </a14:m>
                <a:endParaRPr lang="en-US" altLang="zh-CN" b="1" dirty="0"/>
              </a:p>
              <a:p>
                <a:pPr marL="342900" lvl="1" indent="-342900">
                  <a:spcBef>
                    <a:spcPts val="480"/>
                  </a:spcBef>
                  <a:buFont typeface="Arial" panose="020B0604020202090204" pitchFamily="34" charset="0"/>
                  <a:buChar char="•"/>
                </a:pPr>
                <a:r>
                  <a:rPr lang="en-US" sz="2000" dirty="0"/>
                  <a:t>Define </a:t>
                </a:r>
                <a:r>
                  <a:rPr lang="en-US" altLang="zh-CN" sz="2000" dirty="0"/>
                  <a:t>pair-wise</a:t>
                </a:r>
                <a:r>
                  <a:rPr lang="zh-CN" altLang="en-US" sz="2000" dirty="0"/>
                  <a:t> </a:t>
                </a:r>
                <a:r>
                  <a:rPr lang="en-US" altLang="zh-CN" sz="2000" dirty="0"/>
                  <a:t>similarity</a:t>
                </a:r>
                <a:r>
                  <a:rPr lang="zh-CN" altLang="en-US" sz="2000" dirty="0"/>
                  <a:t> </a:t>
                </a:r>
                <a:r>
                  <a:rPr lang="en-US" altLang="zh-CN" sz="2000" dirty="0"/>
                  <a:t>between</a:t>
                </a:r>
                <a:r>
                  <a:rPr lang="zh-CN" altLang="en-US" sz="2000" dirty="0"/>
                  <a:t> </a:t>
                </a:r>
                <a:r>
                  <a:rPr lang="en-US" altLang="zh-CN" sz="2000" dirty="0"/>
                  <a:t>every</a:t>
                </a:r>
                <a:r>
                  <a:rPr lang="zh-CN" altLang="en-US" sz="2000" dirty="0"/>
                  <a:t> </a:t>
                </a:r>
                <a:r>
                  <a:rPr lang="en-US" altLang="zh-CN" sz="2000" dirty="0"/>
                  <a:t>pair</a:t>
                </a:r>
                <a:r>
                  <a:rPr lang="zh-CN" altLang="en-US" sz="2000" dirty="0"/>
                  <a:t> </a:t>
                </a:r>
                <a:r>
                  <a:rPr lang="en-US" altLang="zh-CN" sz="2000" dirty="0"/>
                  <a:t>of</a:t>
                </a:r>
                <a:r>
                  <a:rPr lang="zh-CN" altLang="en-US" sz="2000" dirty="0"/>
                  <a:t> </a:t>
                </a:r>
                <a:r>
                  <a:rPr lang="en-US" altLang="zh-CN" sz="2000" dirty="0"/>
                  <a:t>pixels</a:t>
                </a:r>
                <a:r>
                  <a:rPr lang="zh-CN" altLang="en-US" sz="2000" dirty="0"/>
                  <a:t> </a:t>
                </a:r>
                <a14:m>
                  <m:oMath xmlns:m="http://schemas.openxmlformats.org/officeDocument/2006/math">
                    <m:r>
                      <a:rPr lang="en-US" altLang="zh-CN" sz="2000">
                        <a:latin typeface="Cambria Math" panose="02040503050406030204" pitchFamily="18" charset="0"/>
                      </a:rPr>
                      <m:t>𝒑</m:t>
                    </m:r>
                  </m:oMath>
                </a14:m>
                <a:r>
                  <a:rPr lang="zh-CN" altLang="en-US" sz="2000" dirty="0"/>
                  <a:t> </a:t>
                </a:r>
                <a:r>
                  <a:rPr lang="en-US" altLang="zh-CN" sz="2000" dirty="0"/>
                  <a:t>and</a:t>
                </a:r>
                <a:r>
                  <a:rPr lang="zh-CN" altLang="en-US" sz="2000" dirty="0"/>
                  <a:t> </a:t>
                </a:r>
                <a14:m>
                  <m:oMath xmlns:m="http://schemas.openxmlformats.org/officeDocument/2006/math">
                    <m:r>
                      <a:rPr lang="en-US" altLang="zh-CN" sz="2000" b="1" i="1" smtClean="0">
                        <a:latin typeface="Cambria Math" panose="02040503050406030204" pitchFamily="18" charset="0"/>
                      </a:rPr>
                      <m:t>𝒒</m:t>
                    </m:r>
                  </m:oMath>
                </a14:m>
                <a:endParaRPr lang="en-US" sz="2000" b="1" dirty="0"/>
              </a:p>
              <a:p>
                <a:pPr marL="742950" lvl="2" indent="-342900">
                  <a:spcBef>
                    <a:spcPts val="480"/>
                  </a:spcBef>
                </a:pPr>
                <a14:m>
                  <m:oMath xmlns:m="http://schemas.openxmlformats.org/officeDocument/2006/math">
                    <m:r>
                      <a:rPr lang="en-US" altLang="zh-CN" sz="2000" b="0" i="1" dirty="0">
                        <a:latin typeface="Cambria Math" panose="02040503050406030204" pitchFamily="18" charset="0"/>
                      </a:rPr>
                      <m:t>𝑃𝑎𝑖𝑟</m:t>
                    </m:r>
                    <m:r>
                      <a:rPr lang="en-US" altLang="zh-CN" sz="2000" i="1">
                        <a:latin typeface="Cambria Math" panose="02040503050406030204" pitchFamily="18" charset="0"/>
                      </a:rPr>
                      <m:t>_</m:t>
                    </m:r>
                    <m:r>
                      <a:rPr lang="en-US" altLang="zh-CN" sz="2000" i="1">
                        <a:latin typeface="Cambria Math" panose="02040503050406030204" pitchFamily="18" charset="0"/>
                      </a:rPr>
                      <m:t>𝑆𝑖𝑚𝑖𝑙𝑎𝑟𝑖𝑡𝑦</m:t>
                    </m:r>
                    <m:r>
                      <a:rPr lang="en-US" altLang="zh-CN" sz="2000" b="1">
                        <a:solidFill>
                          <a:prstClr val="black"/>
                        </a:solidFill>
                        <a:latin typeface="Cambria Math" panose="02040503050406030204" pitchFamily="18" charset="0"/>
                      </a:rPr>
                      <m:t>=</m:t>
                    </m:r>
                    <m:r>
                      <a:rPr lang="en-US" altLang="zh-CN" sz="2000" b="1" i="0" smtClean="0">
                        <a:solidFill>
                          <a:prstClr val="black"/>
                        </a:solidFill>
                        <a:latin typeface="Cambria Math" panose="02040503050406030204" pitchFamily="18" charset="0"/>
                      </a:rPr>
                      <m:t>𝐞𝐱𝐩</m:t>
                    </m:r>
                    <m:d>
                      <m:dPr>
                        <m:ctrlPr>
                          <a:rPr lang="en-US" altLang="zh-CN" sz="2000" b="1" i="1">
                            <a:solidFill>
                              <a:prstClr val="black"/>
                            </a:solidFill>
                            <a:latin typeface="Cambria Math" panose="02040503050406030204" pitchFamily="18" charset="0"/>
                          </a:rPr>
                        </m:ctrlPr>
                      </m:dPr>
                      <m:e>
                        <m:f>
                          <m:fPr>
                            <m:ctrlPr>
                              <a:rPr lang="en-US" altLang="zh-CN" sz="2000" b="1" i="1" smtClean="0">
                                <a:solidFill>
                                  <a:prstClr val="black"/>
                                </a:solidFill>
                                <a:latin typeface="Cambria Math" panose="02040503050406030204" pitchFamily="18" charset="0"/>
                              </a:rPr>
                            </m:ctrlPr>
                          </m:fPr>
                          <m:num>
                            <m:r>
                              <a:rPr lang="en-US" altLang="zh-CN" sz="2000" b="1" i="1" smtClean="0">
                                <a:solidFill>
                                  <a:prstClr val="black"/>
                                </a:solidFill>
                                <a:latin typeface="Cambria Math" panose="02040503050406030204" pitchFamily="18" charset="0"/>
                              </a:rPr>
                              <m:t>−</m:t>
                            </m:r>
                            <m:sSup>
                              <m:sSupPr>
                                <m:ctrlPr>
                                  <a:rPr lang="en-US" altLang="zh-CN" sz="2000" b="1" i="1" smtClean="0">
                                    <a:solidFill>
                                      <a:prstClr val="black"/>
                                    </a:solidFill>
                                    <a:latin typeface="Cambria Math" panose="02040503050406030204" pitchFamily="18" charset="0"/>
                                  </a:rPr>
                                </m:ctrlPr>
                              </m:sSupPr>
                              <m:e>
                                <m:d>
                                  <m:dPr>
                                    <m:begChr m:val="‖"/>
                                    <m:endChr m:val="‖"/>
                                    <m:ctrlPr>
                                      <a:rPr lang="en-US" altLang="zh-CN" sz="2000" b="1" i="1">
                                        <a:solidFill>
                                          <a:prstClr val="black"/>
                                        </a:solidFill>
                                        <a:latin typeface="Cambria Math" panose="02040503050406030204" pitchFamily="18" charset="0"/>
                                      </a:rPr>
                                    </m:ctrlPr>
                                  </m:dPr>
                                  <m:e>
                                    <m:r>
                                      <a:rPr lang="en-US" altLang="zh-CN" sz="2000" b="1" i="1">
                                        <a:solidFill>
                                          <a:prstClr val="black"/>
                                        </a:solidFill>
                                        <a:latin typeface="Cambria Math" panose="02040503050406030204" pitchFamily="18" charset="0"/>
                                      </a:rPr>
                                      <m:t>𝒄</m:t>
                                    </m:r>
                                    <m:d>
                                      <m:dPr>
                                        <m:ctrlPr>
                                          <a:rPr lang="en-US" altLang="zh-CN" sz="2000" b="1" i="1">
                                            <a:solidFill>
                                              <a:prstClr val="black"/>
                                            </a:solidFill>
                                            <a:latin typeface="Cambria Math" panose="02040503050406030204" pitchFamily="18" charset="0"/>
                                          </a:rPr>
                                        </m:ctrlPr>
                                      </m:dPr>
                                      <m:e>
                                        <m:r>
                                          <a:rPr lang="en-US" altLang="zh-CN" sz="2000" b="1" i="1">
                                            <a:solidFill>
                                              <a:prstClr val="black"/>
                                            </a:solidFill>
                                            <a:latin typeface="Cambria Math" panose="02040503050406030204" pitchFamily="18" charset="0"/>
                                          </a:rPr>
                                          <m:t>𝒑</m:t>
                                        </m:r>
                                      </m:e>
                                    </m:d>
                                    <m:r>
                                      <a:rPr lang="en-US" altLang="zh-CN" sz="2000" b="1" i="1">
                                        <a:solidFill>
                                          <a:prstClr val="black"/>
                                        </a:solidFill>
                                        <a:latin typeface="Cambria Math" panose="02040503050406030204" pitchFamily="18" charset="0"/>
                                      </a:rPr>
                                      <m:t>−</m:t>
                                    </m:r>
                                    <m:r>
                                      <a:rPr lang="en-US" altLang="zh-CN" sz="2000" b="1" i="1">
                                        <a:solidFill>
                                          <a:prstClr val="black"/>
                                        </a:solidFill>
                                        <a:latin typeface="Cambria Math" panose="02040503050406030204" pitchFamily="18" charset="0"/>
                                      </a:rPr>
                                      <m:t>𝒄</m:t>
                                    </m:r>
                                    <m:d>
                                      <m:dPr>
                                        <m:ctrlPr>
                                          <a:rPr lang="en-US" altLang="zh-CN" sz="2000" b="1" i="1">
                                            <a:solidFill>
                                              <a:prstClr val="black"/>
                                            </a:solidFill>
                                            <a:latin typeface="Cambria Math" panose="02040503050406030204" pitchFamily="18" charset="0"/>
                                          </a:rPr>
                                        </m:ctrlPr>
                                      </m:dPr>
                                      <m:e>
                                        <m:r>
                                          <a:rPr lang="en-US" altLang="zh-CN" sz="2000" b="1" i="1">
                                            <a:solidFill>
                                              <a:prstClr val="black"/>
                                            </a:solidFill>
                                            <a:latin typeface="Cambria Math" panose="02040503050406030204" pitchFamily="18" charset="0"/>
                                          </a:rPr>
                                          <m:t>𝒒</m:t>
                                        </m:r>
                                      </m:e>
                                    </m:d>
                                  </m:e>
                                </m:d>
                              </m:e>
                              <m:sup>
                                <m:r>
                                  <a:rPr lang="en-US" altLang="zh-CN" sz="2000" b="1" i="1" smtClean="0">
                                    <a:solidFill>
                                      <a:prstClr val="black"/>
                                    </a:solidFill>
                                    <a:latin typeface="Cambria Math" panose="02040503050406030204" pitchFamily="18" charset="0"/>
                                  </a:rPr>
                                  <m:t>𝟐</m:t>
                                </m:r>
                              </m:sup>
                            </m:sSup>
                          </m:num>
                          <m:den>
                            <m:r>
                              <a:rPr lang="en-US" altLang="zh-CN" sz="2000" b="1" i="1" smtClean="0">
                                <a:solidFill>
                                  <a:prstClr val="black"/>
                                </a:solidFill>
                                <a:latin typeface="Cambria Math" panose="02040503050406030204" pitchFamily="18" charset="0"/>
                              </a:rPr>
                              <m:t>𝟐</m:t>
                            </m:r>
                            <m:sSup>
                              <m:sSupPr>
                                <m:ctrlPr>
                                  <a:rPr lang="en-US" altLang="zh-CN" sz="2000" b="1" i="1" smtClean="0">
                                    <a:solidFill>
                                      <a:prstClr val="black"/>
                                    </a:solidFill>
                                    <a:latin typeface="Cambria Math" panose="02040503050406030204" pitchFamily="18" charset="0"/>
                                  </a:rPr>
                                </m:ctrlPr>
                              </m:sSupPr>
                              <m:e>
                                <m:r>
                                  <a:rPr lang="en-US" altLang="zh-CN" sz="2000" b="1" i="1" smtClean="0">
                                    <a:solidFill>
                                      <a:prstClr val="black"/>
                                    </a:solidFill>
                                    <a:latin typeface="Cambria Math" panose="02040503050406030204" pitchFamily="18" charset="0"/>
                                    <a:ea typeface="Cambria Math" panose="02040503050406030204" pitchFamily="18" charset="0"/>
                                  </a:rPr>
                                  <m:t>𝝈</m:t>
                                </m:r>
                              </m:e>
                              <m:sup>
                                <m:r>
                                  <a:rPr lang="en-US" altLang="zh-CN" sz="2000" b="1" i="1" smtClean="0">
                                    <a:solidFill>
                                      <a:prstClr val="black"/>
                                    </a:solidFill>
                                    <a:latin typeface="Cambria Math" panose="02040503050406030204" pitchFamily="18" charset="0"/>
                                  </a:rPr>
                                  <m:t>𝟐</m:t>
                                </m:r>
                              </m:sup>
                            </m:sSup>
                          </m:den>
                        </m:f>
                      </m:e>
                    </m:d>
                  </m:oMath>
                </a14:m>
                <a:endParaRPr lang="en-US" altLang="zh-CN" sz="2000" b="1" dirty="0">
                  <a:solidFill>
                    <a:prstClr val="black"/>
                  </a:solidFill>
                </a:endParaRPr>
              </a:p>
              <a:p>
                <a:pPr marL="342900" lvl="2" indent="-342900"/>
                <a:r>
                  <a:rPr lang="en-US" altLang="zh-CN" sz="2000" dirty="0"/>
                  <a:t>Apply</a:t>
                </a:r>
                <a:r>
                  <a:rPr lang="zh-CN" altLang="en-US" sz="2000" dirty="0"/>
                  <a:t> </a:t>
                </a:r>
                <a:r>
                  <a:rPr lang="en-US" altLang="zh-CN" sz="2000" dirty="0"/>
                  <a:t>min</a:t>
                </a:r>
                <a:r>
                  <a:rPr lang="zh-CN" altLang="en-US" sz="2000" dirty="0"/>
                  <a:t> </a:t>
                </a:r>
                <a:r>
                  <a:rPr lang="en-US" altLang="zh-CN" sz="2000" dirty="0"/>
                  <a:t>cut</a:t>
                </a:r>
                <a:r>
                  <a:rPr lang="zh-CN" altLang="en-US" sz="2000" dirty="0"/>
                  <a:t> </a:t>
                </a:r>
                <a:r>
                  <a:rPr lang="en-US" altLang="zh-CN" sz="2000" dirty="0"/>
                  <a:t>(no</a:t>
                </a:r>
                <a:r>
                  <a:rPr lang="zh-CN" altLang="en-US" sz="2000" dirty="0"/>
                  <a:t> </a:t>
                </a:r>
                <a:r>
                  <a:rPr lang="en-US" altLang="zh-CN" sz="2000" dirty="0"/>
                  <a:t>efficient</a:t>
                </a:r>
                <a:r>
                  <a:rPr lang="zh-CN" altLang="en-US" sz="2000" dirty="0"/>
                  <a:t> </a:t>
                </a:r>
                <a:r>
                  <a:rPr lang="en-US" altLang="zh-CN" sz="2000" dirty="0"/>
                  <a:t>algorithm),</a:t>
                </a:r>
                <a:r>
                  <a:rPr lang="zh-CN" altLang="en-US" sz="2000" dirty="0"/>
                  <a:t> </a:t>
                </a:r>
                <a:r>
                  <a:rPr lang="en-US" altLang="zh-CN" sz="2000" dirty="0"/>
                  <a:t>using</a:t>
                </a:r>
                <a:r>
                  <a:rPr lang="zh-CN" altLang="en-US" sz="2000" dirty="0"/>
                  <a:t> </a:t>
                </a:r>
                <a:r>
                  <a:rPr lang="en-US" altLang="zh-CN" sz="2000" dirty="0"/>
                  <a:t>max</a:t>
                </a:r>
                <a:r>
                  <a:rPr lang="zh-CN" altLang="en-US" sz="2000" dirty="0"/>
                  <a:t> </a:t>
                </a:r>
                <a:r>
                  <a:rPr lang="en-US" altLang="zh-CN" sz="2000" dirty="0"/>
                  <a:t>flow</a:t>
                </a:r>
                <a:r>
                  <a:rPr lang="zh-CN" altLang="en-US" sz="2000" dirty="0"/>
                  <a:t> </a:t>
                </a:r>
                <a:r>
                  <a:rPr lang="en-US" altLang="zh-CN" sz="2000" dirty="0"/>
                  <a:t>instead</a:t>
                </a:r>
                <a:endParaRPr lang="en-US" altLang="zh-CN" sz="2000" dirty="0"/>
              </a:p>
              <a:p>
                <a:pPr marL="342900" lvl="2" indent="-342900"/>
                <a:r>
                  <a:rPr lang="en-US" altLang="zh-CN" sz="2000" dirty="0"/>
                  <a:t>Return</a:t>
                </a:r>
                <a:r>
                  <a:rPr lang="zh-CN" altLang="en-US" sz="2000" dirty="0"/>
                  <a:t> </a:t>
                </a:r>
                <a:r>
                  <a:rPr lang="en-US" altLang="zh-CN" sz="2000" dirty="0"/>
                  <a:t>to</a:t>
                </a:r>
                <a:r>
                  <a:rPr lang="zh-CN" altLang="en-US" sz="2000" dirty="0"/>
                  <a:t> </a:t>
                </a:r>
                <a:r>
                  <a:rPr lang="en-US" altLang="zh-CN" sz="2000" dirty="0"/>
                  <a:t>2,</a:t>
                </a:r>
                <a:r>
                  <a:rPr lang="zh-CN" altLang="en-US" sz="2000" dirty="0"/>
                  <a:t> </a:t>
                </a:r>
                <a:r>
                  <a:rPr lang="en-US" altLang="zh-CN" sz="2000" dirty="0"/>
                  <a:t>using</a:t>
                </a:r>
                <a:r>
                  <a:rPr lang="zh-CN" altLang="en-US" sz="2000" dirty="0"/>
                  <a:t> </a:t>
                </a:r>
                <a:r>
                  <a:rPr lang="en-US" altLang="zh-CN" sz="2000" dirty="0"/>
                  <a:t>current</a:t>
                </a:r>
                <a:r>
                  <a:rPr lang="zh-CN" altLang="en-US" sz="2000" dirty="0"/>
                  <a:t> </a:t>
                </a:r>
                <a:r>
                  <a:rPr lang="en-US" altLang="zh-CN" sz="2000" dirty="0"/>
                  <a:t>labels</a:t>
                </a:r>
                <a:r>
                  <a:rPr lang="zh-CN" altLang="en-US" sz="2000" dirty="0"/>
                  <a:t> </a:t>
                </a:r>
                <a:r>
                  <a:rPr lang="en-US" altLang="zh-CN" sz="2000" dirty="0"/>
                  <a:t>to</a:t>
                </a:r>
                <a:r>
                  <a:rPr lang="zh-CN" altLang="en-US" sz="2000" dirty="0"/>
                  <a:t> </a:t>
                </a:r>
                <a:r>
                  <a:rPr lang="en-US" altLang="zh-CN" sz="2000" dirty="0"/>
                  <a:t>compute</a:t>
                </a:r>
                <a:r>
                  <a:rPr lang="zh-CN" altLang="en-US" sz="2000" dirty="0"/>
                  <a:t> </a:t>
                </a:r>
                <a:r>
                  <a:rPr lang="en-US" altLang="zh-CN" sz="2000" dirty="0"/>
                  <a:t>fore</a:t>
                </a:r>
                <a:r>
                  <a:rPr lang="zh-CN" altLang="en-US" sz="2000" dirty="0"/>
                  <a:t> </a:t>
                </a:r>
                <a:r>
                  <a:rPr lang="en-US" altLang="zh-CN" sz="2000" dirty="0"/>
                  <a:t>ground,</a:t>
                </a:r>
                <a:r>
                  <a:rPr lang="zh-CN" altLang="en-US" sz="2000" dirty="0"/>
                  <a:t> </a:t>
                </a:r>
                <a:r>
                  <a:rPr lang="en-US" altLang="zh-CN" sz="2000" dirty="0"/>
                  <a:t>background</a:t>
                </a:r>
                <a:r>
                  <a:rPr lang="zh-CN" altLang="en-US" sz="2000" dirty="0"/>
                  <a:t> </a:t>
                </a:r>
                <a:r>
                  <a:rPr lang="en-US" altLang="zh-CN" sz="2000" dirty="0"/>
                  <a:t>models.</a:t>
                </a:r>
                <a:endParaRPr lang="en-US" sz="2000" dirty="0"/>
              </a:p>
              <a:p>
                <a:pPr marL="742950" lvl="2" indent="-342900">
                  <a:spcBef>
                    <a:spcPts val="480"/>
                  </a:spcBef>
                </a:pPr>
                <a:endParaRPr lang="en-US" sz="1800" i="1" dirty="0">
                  <a:latin typeface="Cambria Math" panose="02040503050406030204" pitchFamily="18" charset="0"/>
                </a:endParaRPr>
              </a:p>
            </p:txBody>
          </p:sp>
        </mc:Choice>
        <mc:Fallback>
          <p:sp>
            <p:nvSpPr>
              <p:cNvPr id="3" name="Content Placeholder 2"/>
              <p:cNvSpPr>
                <a:spLocks noRot="1" noChangeAspect="1" noMove="1" noResize="1" noEditPoints="1" noAdjustHandles="1" noChangeArrowheads="1" noChangeShapeType="1" noTextEdit="1"/>
              </p:cNvSpPr>
              <p:nvPr>
                <p:ph idx="1"/>
              </p:nvPr>
            </p:nvSpPr>
            <p:spPr>
              <a:blipFill rotWithShape="1">
                <a:blip r:embed="rId1"/>
                <a:stretch>
                  <a:fillRect b="-4062"/>
                </a:stretch>
              </a:blipFill>
            </p:spPr>
            <p:txBody>
              <a:bodyPr/>
              <a:lstStyle/>
              <a:p>
                <a:r>
                  <a:rPr lang="zh-CN" altLang="en-US">
                    <a:noFill/>
                  </a:rPr>
                  <a:t> </a:t>
                </a:r>
              </a:p>
            </p:txBody>
          </p:sp>
        </mc:Fallback>
      </mc:AlternateContent>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5"/>
          <p:cNvSpPr>
            <a:spLocks noGrp="1"/>
          </p:cNvSpPr>
          <p:nvPr>
            <p:ph type="title"/>
          </p:nvPr>
        </p:nvSpPr>
        <p:spPr>
          <a:xfrm>
            <a:off x="914400" y="228600"/>
            <a:ext cx="7772400" cy="1143000"/>
          </a:xfrm>
        </p:spPr>
        <p:txBody>
          <a:bodyPr/>
          <a:lstStyle/>
          <a:p>
            <a:br>
              <a:rPr lang="en-US" altLang="en-US"/>
            </a:br>
            <a:r>
              <a:rPr lang="en-US" altLang="en-US"/>
              <a:t> Max Flow - Min Cut Method</a:t>
            </a:r>
            <a:endParaRPr lang="en-US" altLang="en-US"/>
          </a:p>
        </p:txBody>
      </p:sp>
      <p:sp>
        <p:nvSpPr>
          <p:cNvPr id="23555" name="Content Placeholder 6"/>
          <p:cNvSpPr>
            <a:spLocks noGrp="1"/>
          </p:cNvSpPr>
          <p:nvPr>
            <p:ph idx="1"/>
          </p:nvPr>
        </p:nvSpPr>
        <p:spPr/>
        <p:txBody>
          <a:bodyPr/>
          <a:lstStyle/>
          <a:p>
            <a:r>
              <a:rPr lang="en-US" altLang="zh-CN" i="1" dirty="0">
                <a:ea typeface="宋体" pitchFamily="2" charset="-122"/>
              </a:rPr>
              <a:t>Theorem</a:t>
            </a:r>
            <a:endParaRPr lang="en-US" altLang="zh-CN" i="1" dirty="0">
              <a:ea typeface="宋体" pitchFamily="2" charset="-122"/>
            </a:endParaRPr>
          </a:p>
          <a:p>
            <a:pPr>
              <a:buFontTx/>
              <a:buNone/>
            </a:pPr>
            <a:r>
              <a:rPr lang="en-US" altLang="zh-CN" dirty="0">
                <a:ea typeface="宋体" pitchFamily="2" charset="-122"/>
              </a:rPr>
              <a:t>	In graph </a:t>
            </a:r>
            <a:r>
              <a:rPr lang="en-US" altLang="zh-CN" i="1" dirty="0">
                <a:ea typeface="宋体" pitchFamily="2" charset="-122"/>
              </a:rPr>
              <a:t>G</a:t>
            </a:r>
            <a:r>
              <a:rPr lang="en-US" altLang="zh-CN" dirty="0">
                <a:ea typeface="宋体" pitchFamily="2" charset="-122"/>
              </a:rPr>
              <a:t>, the maximum source-to-sink flow possible is equal to the capacity of the minimum cut in </a:t>
            </a:r>
            <a:r>
              <a:rPr lang="en-US" altLang="zh-CN" i="1" dirty="0">
                <a:ea typeface="宋体" pitchFamily="2" charset="-122"/>
              </a:rPr>
              <a:t>G</a:t>
            </a:r>
            <a:r>
              <a:rPr lang="en-US" altLang="zh-CN" dirty="0">
                <a:ea typeface="宋体" pitchFamily="2" charset="-122"/>
              </a:rPr>
              <a:t>.</a:t>
            </a:r>
            <a:endParaRPr lang="en-US" altLang="zh-CN" dirty="0">
              <a:ea typeface="宋体" pitchFamily="2" charset="-122"/>
            </a:endParaRPr>
          </a:p>
          <a:p>
            <a:pPr>
              <a:buFontTx/>
              <a:buNone/>
            </a:pPr>
            <a:r>
              <a:rPr lang="en-US" altLang="zh-CN" dirty="0">
                <a:ea typeface="宋体" pitchFamily="2" charset="-122"/>
              </a:rPr>
              <a:t>	</a:t>
            </a:r>
            <a:endParaRPr lang="en-US" altLang="zh-CN" dirty="0">
              <a:ea typeface="宋体" pitchFamily="2" charset="-122"/>
            </a:endParaRPr>
          </a:p>
          <a:p>
            <a:pPr>
              <a:buFontTx/>
              <a:buNone/>
            </a:pPr>
            <a:r>
              <a:rPr lang="en-US" altLang="zh-CN" sz="2000" dirty="0">
                <a:ea typeface="宋体" pitchFamily="2" charset="-122"/>
              </a:rPr>
              <a:t>	(L. R. Foulds, </a:t>
            </a:r>
            <a:r>
              <a:rPr lang="en-US" altLang="zh-CN" sz="2000" i="1" dirty="0">
                <a:ea typeface="宋体" pitchFamily="2" charset="-122"/>
              </a:rPr>
              <a:t>Graph Theory Applications</a:t>
            </a:r>
            <a:r>
              <a:rPr lang="en-US" altLang="zh-CN" sz="2000" dirty="0">
                <a:ea typeface="宋体" pitchFamily="2" charset="-122"/>
              </a:rPr>
              <a:t>, 1992 Springer-Verlag New York Inc., 247-248)</a:t>
            </a:r>
            <a:endParaRPr lang="en-US" altLang="zh-CN" sz="2000" dirty="0">
              <a:ea typeface="宋体" pitchFamily="2" charset="-122"/>
            </a:endParaRPr>
          </a:p>
          <a:p>
            <a:endParaRPr lang="en-US" altLang="en-US" dirty="0"/>
          </a:p>
          <a:p>
            <a:endParaRPr lang="en-US" altLang="en-US" dirty="0"/>
          </a:p>
          <a:p>
            <a:endParaRPr lang="en-US" altLang="en-US" dirty="0"/>
          </a:p>
          <a:p>
            <a:pPr>
              <a:buFont typeface="Wingdings" panose="05000000000000000000" pitchFamily="2" charset="2"/>
              <a:buNone/>
            </a:pPr>
            <a:endParaRPr lang="en-US" altLang="en-US" dirty="0"/>
          </a:p>
          <a:p>
            <a:endParaRPr lang="en-US" altLang="en-US" dirty="0"/>
          </a:p>
          <a:p>
            <a:endParaRPr lang="en-US" altLang="en-US" dirty="0"/>
          </a:p>
          <a:p>
            <a:endParaRPr lang="en-US" altLang="en-US" dirty="0"/>
          </a:p>
          <a:p>
            <a:endParaRPr lang="en-US" altLang="en-US"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5"/>
          <p:cNvSpPr>
            <a:spLocks noGrp="1"/>
          </p:cNvSpPr>
          <p:nvPr>
            <p:ph type="title"/>
          </p:nvPr>
        </p:nvSpPr>
        <p:spPr>
          <a:xfrm>
            <a:off x="914400" y="228600"/>
            <a:ext cx="7772400" cy="1143000"/>
          </a:xfrm>
        </p:spPr>
        <p:txBody>
          <a:bodyPr/>
          <a:lstStyle/>
          <a:p>
            <a:br>
              <a:rPr lang="en-US" altLang="en-US"/>
            </a:br>
            <a:r>
              <a:rPr lang="en-US" altLang="en-US"/>
              <a:t> Max Flow - Min Cut Method</a:t>
            </a:r>
            <a:endParaRPr lang="en-US" altLang="en-US"/>
          </a:p>
        </p:txBody>
      </p:sp>
      <p:sp>
        <p:nvSpPr>
          <p:cNvPr id="24579" name="Content Placeholder 6"/>
          <p:cNvSpPr>
            <a:spLocks noGrp="1"/>
          </p:cNvSpPr>
          <p:nvPr>
            <p:ph idx="1"/>
          </p:nvPr>
        </p:nvSpPr>
        <p:spPr/>
        <p:txBody>
          <a:bodyPr/>
          <a:lstStyle/>
          <a:p>
            <a:r>
              <a:rPr lang="en-US" altLang="zh-CN" dirty="0">
                <a:ea typeface="宋体" pitchFamily="2" charset="-122"/>
              </a:rPr>
              <a:t>Min Cut can be made by using Ford-Fulkerson Algorithm to find the max-flow in the graph.</a:t>
            </a:r>
            <a:endParaRPr lang="en-US" altLang="zh-CN" dirty="0">
              <a:ea typeface="宋体" pitchFamily="2" charset="-122"/>
            </a:endParaRPr>
          </a:p>
          <a:p>
            <a:endParaRPr lang="en-US" altLang="zh-CN" dirty="0">
              <a:ea typeface="宋体" pitchFamily="2" charset="-122"/>
            </a:endParaRPr>
          </a:p>
          <a:p>
            <a:r>
              <a:rPr lang="en-US" altLang="en-US" dirty="0"/>
              <a:t>In the graph temporarily add Source ‘s’ and Sink ‘t’</a:t>
            </a:r>
            <a:r>
              <a:rPr lang="zh-CN" altLang="en-US" dirty="0"/>
              <a:t> </a:t>
            </a:r>
            <a:r>
              <a:rPr lang="en-US" altLang="zh-CN" dirty="0"/>
              <a:t>(the</a:t>
            </a:r>
            <a:r>
              <a:rPr lang="zh-CN" altLang="en-US" dirty="0"/>
              <a:t> </a:t>
            </a:r>
            <a:r>
              <a:rPr lang="en-US" altLang="zh-CN" dirty="0"/>
              <a:t>two</a:t>
            </a:r>
            <a:r>
              <a:rPr lang="zh-CN" altLang="en-US" dirty="0"/>
              <a:t> </a:t>
            </a:r>
            <a:r>
              <a:rPr lang="en-US" altLang="zh-CN" dirty="0"/>
              <a:t>labels</a:t>
            </a:r>
            <a:r>
              <a:rPr lang="zh-CN" altLang="en-US" dirty="0"/>
              <a:t> </a:t>
            </a:r>
            <a:r>
              <a:rPr lang="en-US" altLang="zh-CN" dirty="0"/>
              <a:t>0/1)</a:t>
            </a:r>
            <a:r>
              <a:rPr lang="en-US" altLang="en-US" dirty="0"/>
              <a:t>.</a:t>
            </a:r>
            <a:endParaRPr lang="en-US" altLang="en-US" dirty="0"/>
          </a:p>
          <a:p>
            <a:endParaRPr lang="en-US" altLang="en-US" dirty="0"/>
          </a:p>
          <a:p>
            <a:r>
              <a:rPr lang="en-US" altLang="en-US" dirty="0"/>
              <a:t>Consider the weight associated with each each node as a flow capacity.</a:t>
            </a:r>
            <a:endParaRPr lang="en-US" altLang="en-US" dirty="0"/>
          </a:p>
          <a:p>
            <a:endParaRPr lang="en-US" altLang="en-US" dirty="0"/>
          </a:p>
          <a:p>
            <a:r>
              <a:rPr lang="en-US" altLang="zh-CN" dirty="0">
                <a:ea typeface="宋体" pitchFamily="2" charset="-122"/>
              </a:rPr>
              <a:t>Starting from zero flow, increase the flow gradually by finding a path from </a:t>
            </a:r>
            <a:r>
              <a:rPr lang="en-US" altLang="zh-CN" i="1" dirty="0">
                <a:ea typeface="宋体" pitchFamily="2" charset="-122"/>
              </a:rPr>
              <a:t>s</a:t>
            </a:r>
            <a:r>
              <a:rPr lang="en-US" altLang="zh-CN" dirty="0">
                <a:ea typeface="宋体" pitchFamily="2" charset="-122"/>
              </a:rPr>
              <a:t> to </a:t>
            </a:r>
            <a:r>
              <a:rPr lang="en-US" altLang="zh-CN" i="1" dirty="0">
                <a:ea typeface="宋体" pitchFamily="2" charset="-122"/>
              </a:rPr>
              <a:t>t</a:t>
            </a:r>
            <a:r>
              <a:rPr lang="en-US" altLang="zh-CN" dirty="0">
                <a:ea typeface="宋体" pitchFamily="2" charset="-122"/>
              </a:rPr>
              <a:t> along which more flow can be sent, until a max-flow is achieved.</a:t>
            </a:r>
            <a:endParaRPr lang="en-US" altLang="en-US" dirty="0"/>
          </a:p>
          <a:p>
            <a:endParaRPr lang="en-US" altLang="en-US" dirty="0"/>
          </a:p>
          <a:p>
            <a:endParaRPr lang="en-US" altLang="en-US" dirty="0"/>
          </a:p>
          <a:p>
            <a:pPr>
              <a:buFont typeface="Wingdings" panose="05000000000000000000" pitchFamily="2" charset="2"/>
              <a:buNone/>
            </a:pPr>
            <a:endParaRPr lang="en-US" altLang="en-US" dirty="0"/>
          </a:p>
          <a:p>
            <a:endParaRPr lang="en-US" altLang="en-US" dirty="0"/>
          </a:p>
          <a:p>
            <a:endParaRPr lang="en-US" altLang="en-US" dirty="0"/>
          </a:p>
          <a:p>
            <a:endParaRPr lang="en-US" altLang="en-US" dirty="0"/>
          </a:p>
          <a:p>
            <a:endParaRPr lang="en-US" altLang="en-US"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5"/>
          <p:cNvSpPr>
            <a:spLocks noGrp="1"/>
          </p:cNvSpPr>
          <p:nvPr>
            <p:ph type="title"/>
          </p:nvPr>
        </p:nvSpPr>
        <p:spPr>
          <a:xfrm>
            <a:off x="914400" y="228600"/>
            <a:ext cx="7772400" cy="1143000"/>
          </a:xfrm>
        </p:spPr>
        <p:txBody>
          <a:bodyPr/>
          <a:lstStyle/>
          <a:p>
            <a:br>
              <a:rPr lang="en-US" altLang="en-US" dirty="0"/>
            </a:br>
            <a:r>
              <a:rPr lang="en-US" altLang="en-US" dirty="0"/>
              <a:t>Max Flow - Min Cut Method</a:t>
            </a:r>
            <a:endParaRPr lang="en-US" altLang="en-US" dirty="0"/>
          </a:p>
        </p:txBody>
      </p:sp>
      <p:sp>
        <p:nvSpPr>
          <p:cNvPr id="24579" name="Content Placeholder 6"/>
          <p:cNvSpPr>
            <a:spLocks noGrp="1"/>
          </p:cNvSpPr>
          <p:nvPr>
            <p:ph idx="1"/>
          </p:nvPr>
        </p:nvSpPr>
        <p:spPr/>
        <p:txBody>
          <a:bodyPr/>
          <a:lstStyle/>
          <a:p>
            <a:r>
              <a:rPr lang="en-US" altLang="zh-CN" dirty="0">
                <a:ea typeface="宋体" pitchFamily="2" charset="-122"/>
              </a:rPr>
              <a:t>Min Cut can be made by using Ford-Fulkerson Algorithm to find the max-flow in the graph.</a:t>
            </a:r>
            <a:endParaRPr lang="en-US" altLang="zh-CN" dirty="0">
              <a:ea typeface="宋体" pitchFamily="2" charset="-122"/>
            </a:endParaRPr>
          </a:p>
          <a:p>
            <a:endParaRPr lang="en-US" altLang="zh-CN" dirty="0">
              <a:ea typeface="宋体" pitchFamily="2" charset="-122"/>
            </a:endParaRPr>
          </a:p>
          <a:p>
            <a:r>
              <a:rPr lang="en-US" altLang="en-US" dirty="0"/>
              <a:t>In the graph temporarily add Source ‘s’ and Sink ‘t’</a:t>
            </a:r>
            <a:r>
              <a:rPr lang="zh-CN" altLang="en-US" dirty="0"/>
              <a:t> </a:t>
            </a:r>
            <a:r>
              <a:rPr lang="en-US" altLang="zh-CN" dirty="0"/>
              <a:t>(the</a:t>
            </a:r>
            <a:r>
              <a:rPr lang="zh-CN" altLang="en-US" dirty="0"/>
              <a:t> </a:t>
            </a:r>
            <a:r>
              <a:rPr lang="en-US" altLang="zh-CN" dirty="0"/>
              <a:t>two</a:t>
            </a:r>
            <a:r>
              <a:rPr lang="zh-CN" altLang="en-US" dirty="0"/>
              <a:t> </a:t>
            </a:r>
            <a:r>
              <a:rPr lang="en-US" altLang="zh-CN" dirty="0"/>
              <a:t>labels</a:t>
            </a:r>
            <a:r>
              <a:rPr lang="zh-CN" altLang="en-US" dirty="0"/>
              <a:t> </a:t>
            </a:r>
            <a:r>
              <a:rPr lang="en-US" altLang="zh-CN" dirty="0"/>
              <a:t>0/1)</a:t>
            </a:r>
            <a:r>
              <a:rPr lang="en-US" altLang="en-US" dirty="0"/>
              <a:t>.</a:t>
            </a:r>
            <a:endParaRPr lang="en-US" altLang="en-US" dirty="0"/>
          </a:p>
          <a:p>
            <a:endParaRPr lang="en-US" altLang="en-US" dirty="0"/>
          </a:p>
          <a:p>
            <a:r>
              <a:rPr lang="en-US" altLang="en-US" dirty="0"/>
              <a:t>Consider the weight associated with each each node as a flow capacity.</a:t>
            </a:r>
            <a:endParaRPr lang="en-US" altLang="en-US" dirty="0"/>
          </a:p>
          <a:p>
            <a:endParaRPr lang="en-US" altLang="en-US" dirty="0"/>
          </a:p>
          <a:p>
            <a:r>
              <a:rPr lang="en-US" altLang="zh-CN" dirty="0">
                <a:ea typeface="宋体" pitchFamily="2" charset="-122"/>
              </a:rPr>
              <a:t>Starting from zero flow, increase the flow gradually by finding a path from </a:t>
            </a:r>
            <a:r>
              <a:rPr lang="en-US" altLang="zh-CN" i="1" dirty="0">
                <a:ea typeface="宋体" pitchFamily="2" charset="-122"/>
              </a:rPr>
              <a:t>s</a:t>
            </a:r>
            <a:r>
              <a:rPr lang="en-US" altLang="zh-CN" dirty="0">
                <a:ea typeface="宋体" pitchFamily="2" charset="-122"/>
              </a:rPr>
              <a:t> to </a:t>
            </a:r>
            <a:r>
              <a:rPr lang="en-US" altLang="zh-CN" i="1" dirty="0">
                <a:ea typeface="宋体" pitchFamily="2" charset="-122"/>
              </a:rPr>
              <a:t>t</a:t>
            </a:r>
            <a:r>
              <a:rPr lang="en-US" altLang="zh-CN" dirty="0">
                <a:ea typeface="宋体" pitchFamily="2" charset="-122"/>
              </a:rPr>
              <a:t> along which more flow can be sent, until a max-flow is achieved.</a:t>
            </a:r>
            <a:endParaRPr lang="en-US" altLang="en-US" dirty="0"/>
          </a:p>
          <a:p>
            <a:endParaRPr lang="en-US" altLang="en-US" dirty="0"/>
          </a:p>
          <a:p>
            <a:endParaRPr lang="en-US" altLang="en-US" dirty="0"/>
          </a:p>
          <a:p>
            <a:pPr>
              <a:buFont typeface="Wingdings" panose="05000000000000000000" pitchFamily="2" charset="2"/>
              <a:buNone/>
            </a:pPr>
            <a:endParaRPr lang="en-US" altLang="en-US" dirty="0"/>
          </a:p>
          <a:p>
            <a:endParaRPr lang="en-US" altLang="en-US" dirty="0"/>
          </a:p>
          <a:p>
            <a:endParaRPr lang="en-US" altLang="en-US" dirty="0"/>
          </a:p>
          <a:p>
            <a:endParaRPr lang="en-US" altLang="en-US" dirty="0"/>
          </a:p>
          <a:p>
            <a:endParaRPr lang="en-US" altLang="en-US"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5"/>
          <p:cNvSpPr>
            <a:spLocks noGrp="1"/>
          </p:cNvSpPr>
          <p:nvPr>
            <p:ph type="title"/>
          </p:nvPr>
        </p:nvSpPr>
        <p:spPr>
          <a:xfrm>
            <a:off x="914400" y="228600"/>
            <a:ext cx="7772400" cy="1143000"/>
          </a:xfrm>
        </p:spPr>
        <p:txBody>
          <a:bodyPr/>
          <a:lstStyle/>
          <a:p>
            <a:br>
              <a:rPr lang="en-US" altLang="en-US" dirty="0"/>
            </a:br>
            <a:r>
              <a:rPr lang="en-US" altLang="en-US" dirty="0"/>
              <a:t> Max Flow - Min Cut Method</a:t>
            </a:r>
            <a:endParaRPr lang="en-US" altLang="en-US" dirty="0"/>
          </a:p>
        </p:txBody>
      </p:sp>
      <p:graphicFrame>
        <p:nvGraphicFramePr>
          <p:cNvPr id="1026" name="Object 2"/>
          <p:cNvGraphicFramePr>
            <a:graphicFrameLocks noChangeAspect="1"/>
          </p:cNvGraphicFramePr>
          <p:nvPr>
            <p:ph idx="1"/>
          </p:nvPr>
        </p:nvGraphicFramePr>
        <p:xfrm>
          <a:off x="1447800" y="1981200"/>
          <a:ext cx="6019800" cy="4530725"/>
        </p:xfrm>
        <a:graphic>
          <a:graphicData uri="http://schemas.openxmlformats.org/presentationml/2006/ole">
            <mc:AlternateContent xmlns:mc="http://schemas.openxmlformats.org/markup-compatibility/2006">
              <mc:Choice xmlns:v="urn:schemas-microsoft-com:vml" Requires="v">
                <p:oleObj spid="_x0000_s307245" name="Visio" r:id="rId1" imgW="6311265" imgH="5477510" progId="Visio.Drawing.6">
                  <p:embed/>
                </p:oleObj>
              </mc:Choice>
              <mc:Fallback>
                <p:oleObj name="Visio" r:id="rId1" imgW="6311265" imgH="5477510" progId="Visio.Drawing.6">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981200"/>
                        <a:ext cx="6019800" cy="4530725"/>
                      </a:xfrm>
                      <a:prstGeom prst="rect">
                        <a:avLst/>
                      </a:prstGeom>
                    </p:spPr>
                  </p:pic>
                </p:oleObj>
              </mc:Fallback>
            </mc:AlternateContent>
          </a:graphicData>
        </a:graphic>
      </p:graphicFrame>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itle 5"/>
          <p:cNvSpPr>
            <a:spLocks noGrp="1"/>
          </p:cNvSpPr>
          <p:nvPr>
            <p:ph type="title"/>
          </p:nvPr>
        </p:nvSpPr>
        <p:spPr>
          <a:xfrm>
            <a:off x="914400" y="228600"/>
            <a:ext cx="7772400" cy="1143000"/>
          </a:xfrm>
        </p:spPr>
        <p:txBody>
          <a:bodyPr/>
          <a:lstStyle/>
          <a:p>
            <a:br>
              <a:rPr lang="en-US" altLang="en-US"/>
            </a:br>
            <a:r>
              <a:rPr lang="en-US" altLang="en-US"/>
              <a:t> Max Flow - Min Cut Method</a:t>
            </a:r>
            <a:endParaRPr lang="en-US" altLang="en-US"/>
          </a:p>
        </p:txBody>
      </p:sp>
      <p:sp>
        <p:nvSpPr>
          <p:cNvPr id="2052" name="Content Placeholder 7"/>
          <p:cNvSpPr>
            <a:spLocks noGrp="1"/>
          </p:cNvSpPr>
          <p:nvPr>
            <p:ph idx="1"/>
          </p:nvPr>
        </p:nvSpPr>
        <p:spPr>
          <a:xfrm>
            <a:off x="914400" y="1600200"/>
            <a:ext cx="7772400" cy="1981200"/>
          </a:xfrm>
        </p:spPr>
        <p:txBody>
          <a:bodyPr/>
          <a:lstStyle/>
          <a:p>
            <a:r>
              <a:rPr lang="en-US" altLang="zh-CN">
                <a:ea typeface="宋体" pitchFamily="2" charset="-122"/>
              </a:rPr>
              <a:t>After the max-flow is found, the minimum cut is by</a:t>
            </a:r>
            <a:endParaRPr lang="en-US" altLang="zh-CN" i="1">
              <a:ea typeface="宋体" pitchFamily="2" charset="-122"/>
            </a:endParaRPr>
          </a:p>
          <a:p>
            <a:pPr>
              <a:buFontTx/>
              <a:buNone/>
            </a:pPr>
            <a:r>
              <a:rPr lang="en-US" altLang="zh-CN" i="1">
                <a:ea typeface="宋体" pitchFamily="2" charset="-122"/>
              </a:rPr>
              <a:t>	S</a:t>
            </a:r>
            <a:r>
              <a:rPr lang="en-US" altLang="zh-CN">
                <a:ea typeface="宋体" pitchFamily="2" charset="-122"/>
              </a:rPr>
              <a:t> = {All vertices reachable from </a:t>
            </a:r>
            <a:r>
              <a:rPr lang="en-US" altLang="zh-CN" i="1">
                <a:ea typeface="宋体" pitchFamily="2" charset="-122"/>
              </a:rPr>
              <a:t>s</a:t>
            </a:r>
            <a:r>
              <a:rPr lang="en-US" altLang="zh-CN">
                <a:ea typeface="宋体" pitchFamily="2" charset="-122"/>
              </a:rPr>
              <a:t>}</a:t>
            </a:r>
            <a:endParaRPr lang="en-US" altLang="zh-CN" i="1">
              <a:ea typeface="宋体" pitchFamily="2" charset="-122"/>
            </a:endParaRPr>
          </a:p>
          <a:p>
            <a:pPr>
              <a:buFontTx/>
              <a:buNone/>
            </a:pPr>
            <a:r>
              <a:rPr lang="en-US" altLang="zh-CN" i="1">
                <a:ea typeface="宋体" pitchFamily="2" charset="-122"/>
              </a:rPr>
              <a:t>	T</a:t>
            </a:r>
            <a:r>
              <a:rPr lang="en-US" altLang="zh-CN">
                <a:ea typeface="宋体" pitchFamily="2" charset="-122"/>
              </a:rPr>
              <a:t> = </a:t>
            </a:r>
            <a:r>
              <a:rPr lang="en-US" altLang="zh-CN" i="1">
                <a:ea typeface="宋体" pitchFamily="2" charset="-122"/>
              </a:rPr>
              <a:t>G </a:t>
            </a:r>
            <a:r>
              <a:rPr lang="en-US" altLang="zh-CN">
                <a:ea typeface="宋体" pitchFamily="2" charset="-122"/>
              </a:rPr>
              <a:t>\ </a:t>
            </a:r>
            <a:r>
              <a:rPr lang="en-US" altLang="zh-CN" i="1">
                <a:ea typeface="宋体" pitchFamily="2" charset="-122"/>
              </a:rPr>
              <a:t>S</a:t>
            </a:r>
            <a:endParaRPr lang="en-US" altLang="zh-CN" i="1">
              <a:ea typeface="宋体" pitchFamily="2" charset="-122"/>
            </a:endParaRPr>
          </a:p>
          <a:p>
            <a:pPr>
              <a:buFontTx/>
              <a:buNone/>
            </a:pPr>
            <a:endParaRPr lang="en-US" altLang="zh-CN" i="1">
              <a:ea typeface="宋体" pitchFamily="2" charset="-122"/>
            </a:endParaRPr>
          </a:p>
          <a:p>
            <a:endParaRPr lang="en-US" altLang="en-US"/>
          </a:p>
        </p:txBody>
      </p:sp>
      <p:graphicFrame>
        <p:nvGraphicFramePr>
          <p:cNvPr id="2050" name="Object 5"/>
          <p:cNvGraphicFramePr>
            <a:graphicFrameLocks noChangeAspect="1"/>
          </p:cNvGraphicFramePr>
          <p:nvPr/>
        </p:nvGraphicFramePr>
        <p:xfrm>
          <a:off x="1981200" y="3744913"/>
          <a:ext cx="4495800" cy="2351087"/>
        </p:xfrm>
        <a:graphic>
          <a:graphicData uri="http://schemas.openxmlformats.org/presentationml/2006/ole">
            <mc:AlternateContent xmlns:mc="http://schemas.openxmlformats.org/markup-compatibility/2006">
              <mc:Choice xmlns:v="urn:schemas-microsoft-com:vml" Requires="v">
                <p:oleObj spid="_x0000_s307245" name="Visio" r:id="rId1" imgW="3056890" imgH="1765935" progId="Visio.Drawing.6">
                  <p:embed/>
                </p:oleObj>
              </mc:Choice>
              <mc:Fallback>
                <p:oleObj name="Visio" r:id="rId1" imgW="3056890" imgH="1765935" progId="Visio.Drawing.6">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3744913"/>
                        <a:ext cx="4495800" cy="2351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itle 5"/>
          <p:cNvSpPr>
            <a:spLocks noGrp="1"/>
          </p:cNvSpPr>
          <p:nvPr>
            <p:ph type="title"/>
          </p:nvPr>
        </p:nvSpPr>
        <p:spPr>
          <a:xfrm>
            <a:off x="914400" y="228600"/>
            <a:ext cx="7772400" cy="1143000"/>
          </a:xfrm>
        </p:spPr>
        <p:txBody>
          <a:bodyPr>
            <a:normAutofit/>
          </a:bodyPr>
          <a:lstStyle/>
          <a:p>
            <a:br>
              <a:rPr lang="en-US" altLang="en-US" dirty="0"/>
            </a:br>
            <a:r>
              <a:rPr lang="en-US" altLang="en-US" dirty="0"/>
              <a:t> ﻿Moderately straightforward</a:t>
            </a:r>
            <a:r>
              <a:rPr lang="zh-CN" altLang="en-US" dirty="0"/>
              <a:t> </a:t>
            </a:r>
            <a:r>
              <a:rPr lang="en-US" altLang="en-US" dirty="0"/>
              <a:t>examples</a:t>
            </a:r>
            <a:endParaRPr lang="en-US" altLang="en-US" dirty="0"/>
          </a:p>
        </p:txBody>
      </p:sp>
      <p:sp>
        <p:nvSpPr>
          <p:cNvPr id="2052" name="Content Placeholder 7"/>
          <p:cNvSpPr>
            <a:spLocks noGrp="1"/>
          </p:cNvSpPr>
          <p:nvPr>
            <p:ph idx="1"/>
          </p:nvPr>
        </p:nvSpPr>
        <p:spPr>
          <a:xfrm>
            <a:off x="914400" y="2004024"/>
            <a:ext cx="7772400" cy="1981200"/>
          </a:xfrm>
        </p:spPr>
        <p:txBody>
          <a:bodyPr/>
          <a:lstStyle/>
          <a:p>
            <a:pPr>
              <a:buFontTx/>
              <a:buNone/>
            </a:pPr>
            <a:endParaRPr lang="en-US" altLang="zh-CN" i="1" dirty="0">
              <a:ea typeface="宋体" pitchFamily="2" charset="-122"/>
            </a:endParaRPr>
          </a:p>
          <a:p>
            <a:endParaRPr lang="en-US" altLang="en-US"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620019" y="4375302"/>
            <a:ext cx="2309644" cy="1675624"/>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8476" y="4421887"/>
            <a:ext cx="2066364" cy="1582454"/>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60" y="4419988"/>
            <a:ext cx="4589430" cy="1675624"/>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4970" y="1744485"/>
            <a:ext cx="4586314" cy="1843098"/>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60" y="1775424"/>
            <a:ext cx="4413051" cy="1843098"/>
          </a:xfrm>
          <a:prstGeom prst="rect">
            <a:avLst/>
          </a:prstGeom>
        </p:spPr>
      </p:pic>
      <p:sp>
        <p:nvSpPr>
          <p:cNvPr id="16" name="Rectangle 15"/>
          <p:cNvSpPr/>
          <p:nvPr/>
        </p:nvSpPr>
        <p:spPr>
          <a:xfrm>
            <a:off x="6998476" y="4419988"/>
            <a:ext cx="2066364" cy="1584353"/>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740967" y="4447146"/>
            <a:ext cx="1534248" cy="144612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itle 5"/>
          <p:cNvSpPr>
            <a:spLocks noGrp="1"/>
          </p:cNvSpPr>
          <p:nvPr>
            <p:ph type="title"/>
          </p:nvPr>
        </p:nvSpPr>
        <p:spPr>
          <a:xfrm>
            <a:off x="899592" y="509624"/>
            <a:ext cx="7772400" cy="1143000"/>
          </a:xfrm>
        </p:spPr>
        <p:txBody>
          <a:bodyPr>
            <a:normAutofit/>
          </a:bodyPr>
          <a:lstStyle/>
          <a:p>
            <a:br>
              <a:rPr lang="en-US" altLang="en-US" dirty="0"/>
            </a:br>
            <a:r>
              <a:rPr lang="en-US" altLang="en-US" dirty="0"/>
              <a:t> ﻿Difficult Examples</a:t>
            </a:r>
            <a:endParaRPr lang="en-US" altLang="en-US" dirty="0"/>
          </a:p>
        </p:txBody>
      </p:sp>
      <p:pic>
        <p:nvPicPr>
          <p:cNvPr id="9" name="Content Placeholder 5"/>
          <p:cNvPicPr>
            <a:picLocks noChangeAspect="1"/>
          </p:cNvPicPr>
          <p:nvPr/>
        </p:nvPicPr>
        <p:blipFill>
          <a:blip r:embed="rId1">
            <a:extLst>
              <a:ext uri="{28A0092B-C50C-407E-A947-70E740481C1C}">
                <a14:useLocalDpi xmlns:a14="http://schemas.microsoft.com/office/drawing/2010/main" val="0"/>
              </a:ext>
            </a:extLst>
          </a:blip>
          <a:srcRect l="1443" r="74881" b="57713"/>
          <a:stretch>
            <a:fillRect/>
          </a:stretch>
        </p:blipFill>
        <p:spPr bwMode="auto">
          <a:xfrm>
            <a:off x="1706055" y="1613320"/>
            <a:ext cx="2865945" cy="2116832"/>
          </a:xfrm>
          <a:prstGeom prst="rect">
            <a:avLst/>
          </a:prstGeom>
          <a:noFill/>
          <a:ln w="9525">
            <a:noFill/>
            <a:miter lim="800000"/>
            <a:headEnd/>
            <a:tailEnd/>
          </a:ln>
        </p:spPr>
      </p:pic>
      <p:pic>
        <p:nvPicPr>
          <p:cNvPr id="10" name="Content Placeholder 5"/>
          <p:cNvPicPr>
            <a:picLocks noChangeAspect="1"/>
          </p:cNvPicPr>
          <p:nvPr/>
        </p:nvPicPr>
        <p:blipFill>
          <a:blip r:embed="rId1">
            <a:extLst>
              <a:ext uri="{28A0092B-C50C-407E-A947-70E740481C1C}">
                <a14:useLocalDpi xmlns:a14="http://schemas.microsoft.com/office/drawing/2010/main" val="0"/>
              </a:ext>
            </a:extLst>
          </a:blip>
          <a:srcRect l="2060" t="54117" r="76078" b="3596"/>
          <a:stretch>
            <a:fillRect/>
          </a:stretch>
        </p:blipFill>
        <p:spPr bwMode="auto">
          <a:xfrm>
            <a:off x="5608393" y="1817031"/>
            <a:ext cx="2391709" cy="1913121"/>
          </a:xfrm>
          <a:prstGeom prst="rect">
            <a:avLst/>
          </a:prstGeom>
          <a:noFill/>
          <a:ln w="9525">
            <a:noFill/>
            <a:miter lim="800000"/>
            <a:headEnd/>
            <a:tailEnd/>
          </a:ln>
        </p:spPr>
      </p:pic>
      <p:pic>
        <p:nvPicPr>
          <p:cNvPr id="18" name="Content Placeholder 5"/>
          <p:cNvPicPr>
            <a:picLocks noChangeAspect="1"/>
          </p:cNvPicPr>
          <p:nvPr/>
        </p:nvPicPr>
        <p:blipFill>
          <a:blip r:embed="rId1">
            <a:extLst>
              <a:ext uri="{28A0092B-C50C-407E-A947-70E740481C1C}">
                <a14:useLocalDpi xmlns:a14="http://schemas.microsoft.com/office/drawing/2010/main" val="0"/>
              </a:ext>
            </a:extLst>
          </a:blip>
          <a:srcRect l="33018" t="-327" r="38021" b="53537"/>
          <a:stretch>
            <a:fillRect/>
          </a:stretch>
        </p:blipFill>
        <p:spPr bwMode="auto">
          <a:xfrm>
            <a:off x="1554851" y="4199384"/>
            <a:ext cx="3168352" cy="2116832"/>
          </a:xfrm>
          <a:prstGeom prst="rect">
            <a:avLst/>
          </a:prstGeom>
          <a:noFill/>
          <a:ln w="9525">
            <a:noFill/>
            <a:miter lim="800000"/>
            <a:headEnd/>
            <a:tailEnd/>
          </a:ln>
        </p:spPr>
      </p:pic>
      <p:pic>
        <p:nvPicPr>
          <p:cNvPr id="19" name="Content Placeholder 5"/>
          <p:cNvPicPr>
            <a:picLocks noChangeAspect="1"/>
          </p:cNvPicPr>
          <p:nvPr/>
        </p:nvPicPr>
        <p:blipFill>
          <a:blip r:embed="rId1">
            <a:extLst>
              <a:ext uri="{28A0092B-C50C-407E-A947-70E740481C1C}">
                <a14:useLocalDpi xmlns:a14="http://schemas.microsoft.com/office/drawing/2010/main" val="0"/>
              </a:ext>
            </a:extLst>
          </a:blip>
          <a:srcRect l="36200" t="54503" r="40104" b="3210"/>
          <a:stretch>
            <a:fillRect/>
          </a:stretch>
        </p:blipFill>
        <p:spPr bwMode="auto">
          <a:xfrm>
            <a:off x="5634133" y="4403095"/>
            <a:ext cx="2592289" cy="1913121"/>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endParaRPr lang="en-CA" dirty="0"/>
          </a:p>
        </p:txBody>
      </p:sp>
      <p:sp>
        <p:nvSpPr>
          <p:cNvPr id="3" name="Content Placeholder 2"/>
          <p:cNvSpPr>
            <a:spLocks noGrp="1"/>
          </p:cNvSpPr>
          <p:nvPr>
            <p:ph idx="1"/>
          </p:nvPr>
        </p:nvSpPr>
        <p:spPr/>
        <p:txBody>
          <a:bodyPr/>
          <a:lstStyle/>
          <a:p>
            <a:pPr marL="357505" indent="-357505">
              <a:buNone/>
            </a:pPr>
            <a:r>
              <a:rPr lang="en-CA" dirty="0"/>
              <a:t>	Performing a breadth-first traversal:</a:t>
            </a:r>
            <a:endParaRPr lang="en-CA" dirty="0"/>
          </a:p>
          <a:p>
            <a:pPr lvl="1"/>
            <a:r>
              <a:rPr lang="en-CA" dirty="0"/>
              <a:t>Pop F</a:t>
            </a:r>
            <a:endParaRPr lang="en-CA" dirty="0"/>
          </a:p>
          <a:p>
            <a:pPr marL="457200" lvl="1" indent="0">
              <a:buNone/>
            </a:pPr>
            <a:r>
              <a:rPr lang="en-CA" dirty="0"/>
              <a:t>			A, B, C, E, D, F</a:t>
            </a:r>
            <a:endParaRPr lang="en-CA" dirty="0"/>
          </a:p>
          <a:p>
            <a:pPr marL="357505" indent="-357505">
              <a:buNone/>
            </a:pPr>
            <a:endParaRPr lang="en-CA" dirty="0"/>
          </a:p>
        </p:txBody>
      </p:sp>
      <p:graphicFrame>
        <p:nvGraphicFramePr>
          <p:cNvPr id="5" name="Table 4"/>
          <p:cNvGraphicFramePr>
            <a:graphicFrameLocks noGrp="1"/>
          </p:cNvGraphicFramePr>
          <p:nvPr/>
        </p:nvGraphicFramePr>
        <p:xfrm>
          <a:off x="1907704" y="5373216"/>
          <a:ext cx="3024336" cy="370840"/>
        </p:xfrm>
        <a:graphic>
          <a:graphicData uri="http://schemas.openxmlformats.org/drawingml/2006/table">
            <a:tbl>
              <a:tblPr firstRow="1" bandRow="1">
                <a:tableStyleId>{2D5ABB26-0587-4C30-8999-92F81FD0307C}</a:tableStyleId>
              </a:tblPr>
              <a:tblGrid>
                <a:gridCol w="504056"/>
                <a:gridCol w="504056"/>
                <a:gridCol w="504056"/>
                <a:gridCol w="504056"/>
                <a:gridCol w="504056"/>
                <a:gridCol w="504056"/>
              </a:tblGrid>
              <a:tr h="370840">
                <a:tc>
                  <a:txBody>
                    <a:bodyPr/>
                    <a:lstStyle/>
                    <a:p>
                      <a:pPr algn="ctr"/>
                      <a:r>
                        <a:rPr lang="en-CA" dirty="0"/>
                        <a:t>G</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a:t>H</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6" name="Picture 18" descr="C:\Users\dwharder\Desktop\a7.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70448" y="2708920"/>
            <a:ext cx="4486283" cy="24218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endParaRPr lang="en-CA" dirty="0"/>
          </a:p>
        </p:txBody>
      </p:sp>
      <p:sp>
        <p:nvSpPr>
          <p:cNvPr id="3" name="Content Placeholder 2"/>
          <p:cNvSpPr>
            <a:spLocks noGrp="1"/>
          </p:cNvSpPr>
          <p:nvPr>
            <p:ph idx="1"/>
          </p:nvPr>
        </p:nvSpPr>
        <p:spPr/>
        <p:txBody>
          <a:bodyPr/>
          <a:lstStyle/>
          <a:p>
            <a:pPr marL="357505" indent="-357505">
              <a:buNone/>
            </a:pPr>
            <a:r>
              <a:rPr lang="en-CA" dirty="0"/>
              <a:t>	Performing a breadth-first traversal:</a:t>
            </a:r>
            <a:endParaRPr lang="en-CA" dirty="0"/>
          </a:p>
          <a:p>
            <a:pPr lvl="1"/>
            <a:r>
              <a:rPr lang="en-CA" dirty="0"/>
              <a:t>Pop G and push I</a:t>
            </a:r>
            <a:endParaRPr lang="en-CA" dirty="0"/>
          </a:p>
          <a:p>
            <a:pPr marL="457200" lvl="1" indent="0">
              <a:buNone/>
            </a:pPr>
            <a:r>
              <a:rPr lang="en-CA" dirty="0"/>
              <a:t>			A, B, C, E, D, F, G</a:t>
            </a:r>
            <a:endParaRPr lang="en-CA" dirty="0"/>
          </a:p>
        </p:txBody>
      </p:sp>
      <p:graphicFrame>
        <p:nvGraphicFramePr>
          <p:cNvPr id="5" name="Table 4"/>
          <p:cNvGraphicFramePr>
            <a:graphicFrameLocks noGrp="1"/>
          </p:cNvGraphicFramePr>
          <p:nvPr/>
        </p:nvGraphicFramePr>
        <p:xfrm>
          <a:off x="1907704" y="5373216"/>
          <a:ext cx="3024336" cy="370840"/>
        </p:xfrm>
        <a:graphic>
          <a:graphicData uri="http://schemas.openxmlformats.org/drawingml/2006/table">
            <a:tbl>
              <a:tblPr firstRow="1" bandRow="1">
                <a:tableStyleId>{2D5ABB26-0587-4C30-8999-92F81FD0307C}</a:tableStyleId>
              </a:tblPr>
              <a:tblGrid>
                <a:gridCol w="504056"/>
                <a:gridCol w="504056"/>
                <a:gridCol w="504056"/>
                <a:gridCol w="504056"/>
                <a:gridCol w="504056"/>
                <a:gridCol w="504056"/>
              </a:tblGrid>
              <a:tr h="370840">
                <a:tc>
                  <a:txBody>
                    <a:bodyPr/>
                    <a:lstStyle/>
                    <a:p>
                      <a:pPr algn="ctr"/>
                      <a:r>
                        <a:rPr lang="en-CA" dirty="0"/>
                        <a:t>H</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a:t>I</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6" name="Picture 15" descr="C:\Users\dwharder\Desktop\a8.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70448" y="2708920"/>
            <a:ext cx="4486283" cy="24218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endParaRPr lang="en-CA" dirty="0"/>
          </a:p>
        </p:txBody>
      </p:sp>
      <p:sp>
        <p:nvSpPr>
          <p:cNvPr id="3" name="Content Placeholder 2"/>
          <p:cNvSpPr>
            <a:spLocks noGrp="1"/>
          </p:cNvSpPr>
          <p:nvPr>
            <p:ph idx="1"/>
          </p:nvPr>
        </p:nvSpPr>
        <p:spPr/>
        <p:txBody>
          <a:bodyPr/>
          <a:lstStyle/>
          <a:p>
            <a:pPr marL="357505" indent="-357505">
              <a:buNone/>
            </a:pPr>
            <a:r>
              <a:rPr lang="en-CA" dirty="0"/>
              <a:t>	Performing a breadth-first traversal:</a:t>
            </a:r>
            <a:endParaRPr lang="en-CA" dirty="0"/>
          </a:p>
          <a:p>
            <a:pPr lvl="1"/>
            <a:r>
              <a:rPr lang="en-CA" dirty="0"/>
              <a:t>Pop H</a:t>
            </a:r>
            <a:endParaRPr lang="en-CA" dirty="0"/>
          </a:p>
          <a:p>
            <a:pPr marL="457200" lvl="1" indent="0">
              <a:buNone/>
            </a:pPr>
            <a:r>
              <a:rPr lang="en-CA" dirty="0"/>
              <a:t>			A, B, C, E, D, F, G, H</a:t>
            </a:r>
            <a:endParaRPr lang="en-CA" dirty="0"/>
          </a:p>
        </p:txBody>
      </p:sp>
      <p:graphicFrame>
        <p:nvGraphicFramePr>
          <p:cNvPr id="7" name="Table 6"/>
          <p:cNvGraphicFramePr>
            <a:graphicFrameLocks noGrp="1"/>
          </p:cNvGraphicFramePr>
          <p:nvPr/>
        </p:nvGraphicFramePr>
        <p:xfrm>
          <a:off x="1907704" y="5373216"/>
          <a:ext cx="3024336" cy="370840"/>
        </p:xfrm>
        <a:graphic>
          <a:graphicData uri="http://schemas.openxmlformats.org/drawingml/2006/table">
            <a:tbl>
              <a:tblPr firstRow="1" bandRow="1">
                <a:tableStyleId>{2D5ABB26-0587-4C30-8999-92F81FD0307C}</a:tableStyleId>
              </a:tblPr>
              <a:tblGrid>
                <a:gridCol w="504056"/>
                <a:gridCol w="504056"/>
                <a:gridCol w="504056"/>
                <a:gridCol w="504056"/>
                <a:gridCol w="504056"/>
                <a:gridCol w="504056"/>
              </a:tblGrid>
              <a:tr h="370840">
                <a:tc>
                  <a:txBody>
                    <a:bodyPr/>
                    <a:lstStyle/>
                    <a:p>
                      <a:pPr algn="ctr"/>
                      <a:r>
                        <a:rPr lang="en-CA" dirty="0"/>
                        <a:t>I</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8" name="Picture 16" descr="C:\Users\dwharder\Desktop\a9.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70448" y="2708920"/>
            <a:ext cx="4486283" cy="24218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endParaRPr lang="en-CA" dirty="0"/>
          </a:p>
        </p:txBody>
      </p:sp>
      <p:sp>
        <p:nvSpPr>
          <p:cNvPr id="3" name="Content Placeholder 2"/>
          <p:cNvSpPr>
            <a:spLocks noGrp="1"/>
          </p:cNvSpPr>
          <p:nvPr>
            <p:ph idx="1"/>
          </p:nvPr>
        </p:nvSpPr>
        <p:spPr/>
        <p:txBody>
          <a:bodyPr/>
          <a:lstStyle/>
          <a:p>
            <a:pPr marL="357505" indent="-357505">
              <a:buNone/>
            </a:pPr>
            <a:r>
              <a:rPr lang="en-CA" dirty="0"/>
              <a:t>	Performing a breadth-first traversal:</a:t>
            </a:r>
            <a:endParaRPr lang="en-CA" dirty="0"/>
          </a:p>
          <a:p>
            <a:pPr lvl="1"/>
            <a:r>
              <a:rPr lang="en-CA" dirty="0"/>
              <a:t>Pop I</a:t>
            </a:r>
            <a:endParaRPr lang="en-CA" dirty="0"/>
          </a:p>
          <a:p>
            <a:pPr marL="457200" lvl="1" indent="0">
              <a:buNone/>
            </a:pPr>
            <a:r>
              <a:rPr lang="en-CA" dirty="0"/>
              <a:t>			A, B, C, E, D, F, G, H, I</a:t>
            </a:r>
            <a:endParaRPr lang="en-CA" dirty="0"/>
          </a:p>
        </p:txBody>
      </p:sp>
      <p:graphicFrame>
        <p:nvGraphicFramePr>
          <p:cNvPr id="7" name="Table 6"/>
          <p:cNvGraphicFramePr>
            <a:graphicFrameLocks noGrp="1"/>
          </p:cNvGraphicFramePr>
          <p:nvPr/>
        </p:nvGraphicFramePr>
        <p:xfrm>
          <a:off x="1907704" y="5373216"/>
          <a:ext cx="3024336" cy="370840"/>
        </p:xfrm>
        <a:graphic>
          <a:graphicData uri="http://schemas.openxmlformats.org/drawingml/2006/table">
            <a:tbl>
              <a:tblPr firstRow="1" bandRow="1">
                <a:tableStyleId>{2D5ABB26-0587-4C30-8999-92F81FD0307C}</a:tableStyleId>
              </a:tblPr>
              <a:tblGrid>
                <a:gridCol w="504056"/>
                <a:gridCol w="504056"/>
                <a:gridCol w="504056"/>
                <a:gridCol w="504056"/>
                <a:gridCol w="504056"/>
                <a:gridCol w="504056"/>
              </a:tblGrid>
              <a:tr h="370840">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6" name="Picture 17" descr="C:\Users\dwharder\Desktop\a10.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70448" y="2708920"/>
            <a:ext cx="4486283" cy="24218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endParaRPr lang="en-CA" dirty="0"/>
          </a:p>
        </p:txBody>
      </p:sp>
      <p:sp>
        <p:nvSpPr>
          <p:cNvPr id="3" name="Content Placeholder 2"/>
          <p:cNvSpPr>
            <a:spLocks noGrp="1"/>
          </p:cNvSpPr>
          <p:nvPr>
            <p:ph idx="1"/>
          </p:nvPr>
        </p:nvSpPr>
        <p:spPr/>
        <p:txBody>
          <a:bodyPr/>
          <a:lstStyle/>
          <a:p>
            <a:pPr marL="357505" indent="-357505">
              <a:buNone/>
            </a:pPr>
            <a:r>
              <a:rPr lang="en-CA" dirty="0"/>
              <a:t>	Performing a breadth-first traversal:</a:t>
            </a:r>
            <a:endParaRPr lang="en-CA" dirty="0"/>
          </a:p>
          <a:p>
            <a:pPr lvl="1"/>
            <a:r>
              <a:rPr lang="en-CA" dirty="0"/>
              <a:t>The queue is empty:  we are finished</a:t>
            </a:r>
            <a:endParaRPr lang="en-CA" dirty="0"/>
          </a:p>
          <a:p>
            <a:pPr marL="457200" lvl="1" indent="0">
              <a:buNone/>
            </a:pPr>
            <a:r>
              <a:rPr lang="en-CA" dirty="0"/>
              <a:t>			A, B, C, E, D, F, G, H, I</a:t>
            </a:r>
            <a:endParaRPr lang="en-CA" dirty="0"/>
          </a:p>
        </p:txBody>
      </p:sp>
      <p:graphicFrame>
        <p:nvGraphicFramePr>
          <p:cNvPr id="7" name="Table 6"/>
          <p:cNvGraphicFramePr>
            <a:graphicFrameLocks noGrp="1"/>
          </p:cNvGraphicFramePr>
          <p:nvPr/>
        </p:nvGraphicFramePr>
        <p:xfrm>
          <a:off x="1907704" y="5373216"/>
          <a:ext cx="3024336" cy="370840"/>
        </p:xfrm>
        <a:graphic>
          <a:graphicData uri="http://schemas.openxmlformats.org/drawingml/2006/table">
            <a:tbl>
              <a:tblPr firstRow="1" bandRow="1">
                <a:tableStyleId>{2D5ABB26-0587-4C30-8999-92F81FD0307C}</a:tableStyleId>
              </a:tblPr>
              <a:tblGrid>
                <a:gridCol w="504056"/>
                <a:gridCol w="504056"/>
                <a:gridCol w="504056"/>
                <a:gridCol w="504056"/>
                <a:gridCol w="504056"/>
                <a:gridCol w="504056"/>
              </a:tblGrid>
              <a:tr h="370840">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6" name="Picture 17" descr="C:\Users\dwharder\Desktop\a10.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70448" y="2708920"/>
            <a:ext cx="4486283" cy="24218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t>Graph traversal</a:t>
            </a:r>
            <a:endParaRPr lang="en-US" altLang="zh-CN" dirty="0"/>
          </a:p>
          <a:p>
            <a:pPr lvl="1"/>
            <a:r>
              <a:rPr lang="en-US" altLang="zh-CN" dirty="0"/>
              <a:t>Breadth-first</a:t>
            </a:r>
            <a:endParaRPr lang="en-US" altLang="zh-CN" dirty="0"/>
          </a:p>
          <a:p>
            <a:pPr lvl="1"/>
            <a:r>
              <a:rPr lang="en-US" altLang="zh-CN" dirty="0"/>
              <a:t>Depth-first</a:t>
            </a:r>
            <a:endParaRPr lang="en-US" altLang="zh-CN" dirty="0"/>
          </a:p>
          <a:p>
            <a:r>
              <a:rPr lang="en-US" altLang="zh-CN" dirty="0"/>
              <a:t>Applications</a:t>
            </a:r>
            <a:endParaRPr lang="en-US" altLang="zh-CN" dirty="0"/>
          </a:p>
          <a:p>
            <a:pPr lvl="1"/>
            <a:r>
              <a:rPr lang="en-CA" altLang="zh-CN" dirty="0"/>
              <a:t>Connectedness</a:t>
            </a:r>
            <a:endParaRPr lang="en-CA" altLang="zh-CN" dirty="0"/>
          </a:p>
          <a:p>
            <a:pPr lvl="1"/>
            <a:r>
              <a:rPr lang="en-CA" altLang="zh-CN" dirty="0"/>
              <a:t>Unweighted path length</a:t>
            </a:r>
            <a:endParaRPr lang="en-CA" altLang="zh-CN" dirty="0"/>
          </a:p>
          <a:p>
            <a:pPr lvl="1"/>
            <a:r>
              <a:rPr lang="en-CA" altLang="zh-CN" dirty="0"/>
              <a:t>Identifying bipartite graphs</a:t>
            </a:r>
            <a:endParaRPr lang="en-CA" altLang="zh-CN" dirty="0"/>
          </a:p>
          <a:p>
            <a:pPr lvl="1"/>
            <a:r>
              <a:rPr lang="en-US" altLang="zh-CN" dirty="0"/>
              <a:t>Image</a:t>
            </a:r>
            <a:r>
              <a:rPr lang="zh-CN" altLang="en-US" dirty="0"/>
              <a:t> </a:t>
            </a:r>
            <a:r>
              <a:rPr lang="en-US" altLang="zh-CN" dirty="0"/>
              <a:t>segmentation</a:t>
            </a:r>
            <a:r>
              <a:rPr lang="zh-CN" altLang="en-US" dirty="0"/>
              <a:t> </a:t>
            </a:r>
            <a:r>
              <a:rPr lang="en-US" altLang="zh-CN" dirty="0"/>
              <a:t>via</a:t>
            </a:r>
            <a:r>
              <a:rPr lang="zh-CN" altLang="en-US" dirty="0"/>
              <a:t> </a:t>
            </a:r>
            <a:r>
              <a:rPr lang="en-US" altLang="zh-CN" dirty="0"/>
              <a:t>graph</a:t>
            </a:r>
            <a:r>
              <a:rPr lang="zh-CN" altLang="en-US" dirty="0"/>
              <a:t> </a:t>
            </a:r>
            <a:r>
              <a:rPr lang="en-US" altLang="zh-CN" dirty="0"/>
              <a:t>cut</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a:latin typeface="Arial" panose="020B0604020202090204" pitchFamily="34" charset="0"/>
                <a:cs typeface="Arial" panose="020B0604020202090204" pitchFamily="34" charset="0"/>
              </a:rPr>
              <a:t>Implementation of breadth-first traversal</a:t>
            </a:r>
            <a:endParaRPr lang="en-US" altLang="en-US" dirty="0">
              <a:latin typeface="Arial" panose="020B0604020202090204" pitchFamily="34" charset="0"/>
              <a:cs typeface="Arial" panose="020B0604020202090204" pitchFamily="34" charset="0"/>
            </a:endParaRPr>
          </a:p>
        </p:txBody>
      </p:sp>
      <p:sp>
        <p:nvSpPr>
          <p:cNvPr id="6147" name="Rectangle 3"/>
          <p:cNvSpPr>
            <a:spLocks noGrp="1" noChangeArrowheads="1"/>
          </p:cNvSpPr>
          <p:nvPr>
            <p:ph type="body" idx="1"/>
          </p:nvPr>
        </p:nvSpPr>
        <p:spPr>
          <a:xfrm>
            <a:off x="457200" y="1600200"/>
            <a:ext cx="8435280" cy="4525963"/>
          </a:xfrm>
        </p:spPr>
        <p:txBody>
          <a:bodyPr>
            <a:normAutofit fontScale="92500" lnSpcReduction="10000"/>
          </a:bodyPr>
          <a:lstStyle/>
          <a:p>
            <a:pPr>
              <a:buNone/>
            </a:pPr>
            <a:r>
              <a:rPr lang="en-US" altLang="en-US" dirty="0">
                <a:latin typeface="Arial" panose="020B0604020202090204" pitchFamily="34" charset="0"/>
                <a:cs typeface="Arial" panose="020B0604020202090204" pitchFamily="34" charset="0"/>
              </a:rPr>
              <a:t>	An implementation can use a queue</a:t>
            </a:r>
            <a:endParaRPr lang="en-US" altLang="en-US" dirty="0">
              <a:latin typeface="Arial" panose="020B0604020202090204" pitchFamily="34" charset="0"/>
              <a:cs typeface="Arial" panose="020B0604020202090204" pitchFamily="34" charset="0"/>
            </a:endParaRPr>
          </a:p>
          <a:p>
            <a:pPr marL="457200" lvl="1" indent="0">
              <a:buNone/>
            </a:pPr>
            <a:r>
              <a:rPr lang="en-US" altLang="en-US" sz="1400" dirty="0">
                <a:latin typeface="Consolas" panose="020B0609020204030204" pitchFamily="49" charset="0"/>
                <a:cs typeface="Consolas" panose="020B0609020204030204" pitchFamily="49" charset="0"/>
              </a:rPr>
              <a:t>void Graph::</a:t>
            </a:r>
            <a:r>
              <a:rPr lang="en-US" altLang="en-US" sz="1400" dirty="0" err="1">
                <a:latin typeface="Consolas" panose="020B0609020204030204" pitchFamily="49" charset="0"/>
                <a:cs typeface="Consolas" panose="020B0609020204030204" pitchFamily="49" charset="0"/>
              </a:rPr>
              <a:t>breadth_first_traversal</a:t>
            </a:r>
            <a:r>
              <a:rPr lang="en-US" altLang="en-US" sz="1400" dirty="0">
                <a:latin typeface="Consolas" panose="020B0609020204030204" pitchFamily="49" charset="0"/>
                <a:cs typeface="Consolas" panose="020B0609020204030204" pitchFamily="49" charset="0"/>
              </a:rPr>
              <a:t>( Vertex *first ) </a:t>
            </a:r>
            <a:r>
              <a:rPr lang="en-US" altLang="en-US" sz="1400" dirty="0" err="1">
                <a:latin typeface="Consolas" panose="020B0609020204030204" pitchFamily="49" charset="0"/>
                <a:cs typeface="Consolas" panose="020B0609020204030204" pitchFamily="49" charset="0"/>
              </a:rPr>
              <a:t>const</a:t>
            </a:r>
            <a:r>
              <a:rPr lang="en-US" altLang="en-US" sz="1400" dirty="0">
                <a:latin typeface="Consolas" panose="020B0609020204030204" pitchFamily="49" charset="0"/>
                <a:cs typeface="Consolas" panose="020B0609020204030204" pitchFamily="49" charset="0"/>
              </a:rPr>
              <a:t> {</a:t>
            </a:r>
            <a:endParaRPr lang="en-US" altLang="en-US" sz="1400" dirty="0">
              <a:latin typeface="Consolas" panose="020B0609020204030204" pitchFamily="49" charset="0"/>
              <a:cs typeface="Consolas" panose="020B0609020204030204" pitchFamily="49" charset="0"/>
            </a:endParaRPr>
          </a:p>
          <a:p>
            <a:pPr marL="457200" lvl="1" indent="0">
              <a:buNone/>
            </a:pPr>
            <a:r>
              <a:rPr lang="en-US" altLang="en-US" sz="1400" dirty="0">
                <a:latin typeface="Consolas" panose="020B0609020204030204" pitchFamily="49" charset="0"/>
                <a:cs typeface="Consolas" panose="020B0609020204030204" pitchFamily="49" charset="0"/>
              </a:rPr>
              <a:t>    </a:t>
            </a:r>
            <a:r>
              <a:rPr lang="en-US" altLang="en-US" sz="1400" dirty="0" err="1">
                <a:latin typeface="Consolas" panose="020B0609020204030204" pitchFamily="49" charset="0"/>
                <a:cs typeface="Consolas" panose="020B0609020204030204" pitchFamily="49" charset="0"/>
              </a:rPr>
              <a:t>unordered_map</a:t>
            </a:r>
            <a:r>
              <a:rPr lang="en-US" altLang="en-US" sz="1400" dirty="0">
                <a:latin typeface="Consolas" panose="020B0609020204030204" pitchFamily="49" charset="0"/>
                <a:cs typeface="Consolas" panose="020B0609020204030204" pitchFamily="49" charset="0"/>
              </a:rPr>
              <a:t>&lt;Vertex *, </a:t>
            </a:r>
            <a:r>
              <a:rPr lang="en-US" altLang="en-US" sz="1400" dirty="0" err="1">
                <a:latin typeface="Consolas" panose="020B0609020204030204" pitchFamily="49" charset="0"/>
                <a:cs typeface="Consolas" panose="020B0609020204030204" pitchFamily="49" charset="0"/>
              </a:rPr>
              <a:t>int</a:t>
            </a:r>
            <a:r>
              <a:rPr lang="en-US" altLang="en-US" sz="1400" dirty="0">
                <a:latin typeface="Consolas" panose="020B0609020204030204" pitchFamily="49" charset="0"/>
                <a:cs typeface="Consolas" panose="020B0609020204030204" pitchFamily="49" charset="0"/>
              </a:rPr>
              <a:t>&gt; hash;</a:t>
            </a:r>
            <a:endParaRPr lang="en-US" altLang="en-US" sz="1400" dirty="0">
              <a:latin typeface="Consolas" panose="020B0609020204030204" pitchFamily="49" charset="0"/>
              <a:cs typeface="Consolas" panose="020B0609020204030204" pitchFamily="49" charset="0"/>
            </a:endParaRPr>
          </a:p>
          <a:p>
            <a:pPr marL="457200" lvl="1" indent="0">
              <a:buNone/>
            </a:pPr>
            <a:r>
              <a:rPr lang="en-US" altLang="en-US" sz="1400" dirty="0">
                <a:latin typeface="Consolas" panose="020B0609020204030204" pitchFamily="49" charset="0"/>
                <a:cs typeface="Consolas" panose="020B0609020204030204" pitchFamily="49" charset="0"/>
              </a:rPr>
              <a:t>    </a:t>
            </a:r>
            <a:r>
              <a:rPr lang="en-US" altLang="en-US" sz="1400" dirty="0" err="1">
                <a:latin typeface="Consolas" panose="020B0609020204030204" pitchFamily="49" charset="0"/>
                <a:cs typeface="Consolas" panose="020B0609020204030204" pitchFamily="49" charset="0"/>
              </a:rPr>
              <a:t>hash.insert</a:t>
            </a:r>
            <a:r>
              <a:rPr lang="en-US" altLang="en-US" sz="1400" dirty="0">
                <a:latin typeface="Consolas" panose="020B0609020204030204" pitchFamily="49" charset="0"/>
                <a:cs typeface="Consolas" panose="020B0609020204030204" pitchFamily="49" charset="0"/>
              </a:rPr>
              <a:t>( first );</a:t>
            </a:r>
            <a:endParaRPr lang="en-US" altLang="en-US" sz="1400" dirty="0">
              <a:latin typeface="Consolas" panose="020B0609020204030204" pitchFamily="49" charset="0"/>
              <a:cs typeface="Consolas" panose="020B0609020204030204" pitchFamily="49" charset="0"/>
            </a:endParaRPr>
          </a:p>
          <a:p>
            <a:pPr marL="457200" lvl="1" indent="0">
              <a:buNone/>
            </a:pPr>
            <a:r>
              <a:rPr lang="en-US" altLang="en-US" sz="1400" dirty="0">
                <a:latin typeface="Consolas" panose="020B0609020204030204" pitchFamily="49" charset="0"/>
                <a:cs typeface="Consolas" panose="020B0609020204030204" pitchFamily="49" charset="0"/>
              </a:rPr>
              <a:t>    </a:t>
            </a:r>
            <a:r>
              <a:rPr lang="en-US" altLang="en-US" sz="1400" dirty="0" err="1">
                <a:latin typeface="Consolas" panose="020B0609020204030204" pitchFamily="49" charset="0"/>
                <a:cs typeface="Consolas" panose="020B0609020204030204" pitchFamily="49" charset="0"/>
              </a:rPr>
              <a:t>std</a:t>
            </a:r>
            <a:r>
              <a:rPr lang="en-US" altLang="en-US" sz="1400" dirty="0">
                <a:latin typeface="Consolas" panose="020B0609020204030204" pitchFamily="49" charset="0"/>
                <a:cs typeface="Consolas" panose="020B0609020204030204" pitchFamily="49" charset="0"/>
              </a:rPr>
              <a:t>::queue&lt;Vertex *&gt; queue;</a:t>
            </a:r>
            <a:endParaRPr lang="en-US" altLang="en-US" sz="1400" dirty="0">
              <a:latin typeface="Consolas" panose="020B0609020204030204" pitchFamily="49" charset="0"/>
              <a:cs typeface="Consolas" panose="020B0609020204030204" pitchFamily="49" charset="0"/>
            </a:endParaRPr>
          </a:p>
          <a:p>
            <a:pPr marL="457200" lvl="1" indent="0">
              <a:buNone/>
            </a:pPr>
            <a:r>
              <a:rPr lang="en-US" altLang="en-US" sz="1400" dirty="0">
                <a:latin typeface="Consolas" panose="020B0609020204030204" pitchFamily="49" charset="0"/>
                <a:cs typeface="Consolas" panose="020B0609020204030204" pitchFamily="49" charset="0"/>
              </a:rPr>
              <a:t>    </a:t>
            </a:r>
            <a:r>
              <a:rPr lang="en-US" altLang="en-US" sz="1400" dirty="0" err="1">
                <a:latin typeface="Consolas" panose="020B0609020204030204" pitchFamily="49" charset="0"/>
                <a:cs typeface="Consolas" panose="020B0609020204030204" pitchFamily="49" charset="0"/>
              </a:rPr>
              <a:t>queue.push</a:t>
            </a:r>
            <a:r>
              <a:rPr lang="en-US" altLang="en-US" sz="1400" dirty="0">
                <a:latin typeface="Consolas" panose="020B0609020204030204" pitchFamily="49" charset="0"/>
                <a:cs typeface="Consolas" panose="020B0609020204030204" pitchFamily="49" charset="0"/>
              </a:rPr>
              <a:t>( first );</a:t>
            </a:r>
            <a:endParaRPr lang="en-US" altLang="en-US" sz="1400" dirty="0">
              <a:latin typeface="Consolas" panose="020B0609020204030204" pitchFamily="49" charset="0"/>
              <a:cs typeface="Consolas" panose="020B0609020204030204" pitchFamily="49" charset="0"/>
            </a:endParaRPr>
          </a:p>
          <a:p>
            <a:pPr marL="457200" lvl="1" indent="0">
              <a:buNone/>
            </a:pPr>
            <a:endParaRPr lang="en-US" altLang="en-US" sz="1400" dirty="0">
              <a:latin typeface="Consolas" panose="020B0609020204030204" pitchFamily="49" charset="0"/>
              <a:cs typeface="Consolas" panose="020B0609020204030204" pitchFamily="49" charset="0"/>
            </a:endParaRPr>
          </a:p>
          <a:p>
            <a:pPr marL="457200" lvl="1" indent="0">
              <a:buNone/>
            </a:pPr>
            <a:r>
              <a:rPr lang="en-US" altLang="en-US" sz="1400" dirty="0">
                <a:latin typeface="Consolas" panose="020B0609020204030204" pitchFamily="49" charset="0"/>
                <a:cs typeface="Consolas" panose="020B0609020204030204" pitchFamily="49" charset="0"/>
              </a:rPr>
              <a:t>    while ( !</a:t>
            </a:r>
            <a:r>
              <a:rPr lang="en-US" altLang="en-US" sz="1400" dirty="0" err="1">
                <a:latin typeface="Consolas" panose="020B0609020204030204" pitchFamily="49" charset="0"/>
                <a:cs typeface="Consolas" panose="020B0609020204030204" pitchFamily="49" charset="0"/>
              </a:rPr>
              <a:t>queue.empty</a:t>
            </a:r>
            <a:r>
              <a:rPr lang="en-US" altLang="en-US" sz="1400" dirty="0">
                <a:latin typeface="Consolas" panose="020B0609020204030204" pitchFamily="49" charset="0"/>
                <a:cs typeface="Consolas" panose="020B0609020204030204" pitchFamily="49" charset="0"/>
              </a:rPr>
              <a:t>() ) {</a:t>
            </a:r>
            <a:endParaRPr lang="en-US" altLang="en-US" sz="1400" dirty="0">
              <a:latin typeface="Consolas" panose="020B0609020204030204" pitchFamily="49" charset="0"/>
              <a:cs typeface="Consolas" panose="020B0609020204030204" pitchFamily="49" charset="0"/>
            </a:endParaRPr>
          </a:p>
          <a:p>
            <a:pPr marL="457200" lvl="1" indent="0">
              <a:buNone/>
            </a:pPr>
            <a:r>
              <a:rPr lang="en-US" altLang="en-US" sz="1400" dirty="0">
                <a:latin typeface="Consolas" panose="020B0609020204030204" pitchFamily="49" charset="0"/>
                <a:cs typeface="Consolas" panose="020B0609020204030204" pitchFamily="49" charset="0"/>
              </a:rPr>
              <a:t>        Vertex *v = </a:t>
            </a:r>
            <a:r>
              <a:rPr lang="en-US" altLang="en-US" sz="1400" dirty="0" err="1">
                <a:latin typeface="Consolas" panose="020B0609020204030204" pitchFamily="49" charset="0"/>
                <a:cs typeface="Consolas" panose="020B0609020204030204" pitchFamily="49" charset="0"/>
              </a:rPr>
              <a:t>queue.front</a:t>
            </a:r>
            <a:r>
              <a:rPr lang="en-US" altLang="en-US" sz="1400" dirty="0">
                <a:latin typeface="Consolas" panose="020B0609020204030204" pitchFamily="49" charset="0"/>
                <a:cs typeface="Consolas" panose="020B0609020204030204" pitchFamily="49" charset="0"/>
              </a:rPr>
              <a:t>();</a:t>
            </a:r>
            <a:endParaRPr lang="en-US" altLang="en-US" sz="1400" dirty="0">
              <a:latin typeface="Consolas" panose="020B0609020204030204" pitchFamily="49" charset="0"/>
              <a:cs typeface="Consolas" panose="020B0609020204030204" pitchFamily="49" charset="0"/>
            </a:endParaRPr>
          </a:p>
          <a:p>
            <a:pPr marL="457200" lvl="1" indent="0">
              <a:buNone/>
            </a:pPr>
            <a:r>
              <a:rPr lang="en-US" altLang="en-US" sz="1400" dirty="0">
                <a:latin typeface="Consolas" panose="020B0609020204030204" pitchFamily="49" charset="0"/>
                <a:cs typeface="Consolas" panose="020B0609020204030204" pitchFamily="49" charset="0"/>
              </a:rPr>
              <a:t>        </a:t>
            </a:r>
            <a:r>
              <a:rPr lang="en-US" altLang="en-US" sz="1400" dirty="0" err="1">
                <a:latin typeface="Consolas" panose="020B0609020204030204" pitchFamily="49" charset="0"/>
                <a:cs typeface="Consolas" panose="020B0609020204030204" pitchFamily="49" charset="0"/>
              </a:rPr>
              <a:t>queue.pop</a:t>
            </a:r>
            <a:r>
              <a:rPr lang="en-US" altLang="en-US" sz="1400" dirty="0">
                <a:latin typeface="Consolas" panose="020B0609020204030204" pitchFamily="49" charset="0"/>
                <a:cs typeface="Consolas" panose="020B0609020204030204" pitchFamily="49" charset="0"/>
              </a:rPr>
              <a:t>();</a:t>
            </a:r>
            <a:endParaRPr lang="en-US" altLang="en-US" sz="1400" dirty="0">
              <a:latin typeface="Consolas" panose="020B0609020204030204" pitchFamily="49" charset="0"/>
              <a:cs typeface="Consolas" panose="020B0609020204030204" pitchFamily="49" charset="0"/>
            </a:endParaRPr>
          </a:p>
          <a:p>
            <a:pPr marL="457200" lvl="1" indent="0">
              <a:buNone/>
            </a:pPr>
            <a:r>
              <a:rPr lang="en-US" altLang="en-US" sz="1400" dirty="0">
                <a:latin typeface="Consolas" panose="020B0609020204030204" pitchFamily="49" charset="0"/>
                <a:cs typeface="Consolas" panose="020B0609020204030204" pitchFamily="49" charset="0"/>
              </a:rPr>
              <a:t>        // Perform an operation on v</a:t>
            </a:r>
            <a:endParaRPr lang="en-US" altLang="en-US" sz="1400" dirty="0">
              <a:latin typeface="Consolas" panose="020B0609020204030204" pitchFamily="49" charset="0"/>
              <a:cs typeface="Consolas" panose="020B0609020204030204" pitchFamily="49" charset="0"/>
            </a:endParaRPr>
          </a:p>
          <a:p>
            <a:pPr marL="457200" lvl="1" indent="0">
              <a:buNone/>
            </a:pPr>
            <a:endParaRPr lang="en-US" altLang="en-US" sz="1400" dirty="0">
              <a:latin typeface="Consolas" panose="020B0609020204030204" pitchFamily="49" charset="0"/>
              <a:cs typeface="Consolas" panose="020B0609020204030204" pitchFamily="49" charset="0"/>
            </a:endParaRPr>
          </a:p>
          <a:p>
            <a:pPr marL="457200" lvl="1" indent="0">
              <a:buNone/>
            </a:pPr>
            <a:r>
              <a:rPr lang="en-US" altLang="en-US" sz="1400" dirty="0">
                <a:latin typeface="Consolas" panose="020B0609020204030204" pitchFamily="49" charset="0"/>
                <a:cs typeface="Consolas" panose="020B0609020204030204" pitchFamily="49" charset="0"/>
              </a:rPr>
              <a:t>        for ( Vertex *w : v-&gt;</a:t>
            </a:r>
            <a:r>
              <a:rPr lang="en-US" altLang="en-US" sz="1400" dirty="0" err="1">
                <a:latin typeface="Consolas" panose="020B0609020204030204" pitchFamily="49" charset="0"/>
                <a:cs typeface="Consolas" panose="020B0609020204030204" pitchFamily="49" charset="0"/>
              </a:rPr>
              <a:t>adjacent_vertices</a:t>
            </a:r>
            <a:r>
              <a:rPr lang="en-US" altLang="en-US" sz="1400" dirty="0">
                <a:latin typeface="Consolas" panose="020B0609020204030204" pitchFamily="49" charset="0"/>
                <a:cs typeface="Consolas" panose="020B0609020204030204" pitchFamily="49" charset="0"/>
              </a:rPr>
              <a:t>() ) {</a:t>
            </a:r>
            <a:endParaRPr lang="en-US" altLang="en-US" sz="1400" dirty="0">
              <a:latin typeface="Consolas" panose="020B0609020204030204" pitchFamily="49" charset="0"/>
              <a:cs typeface="Consolas" panose="020B0609020204030204" pitchFamily="49" charset="0"/>
            </a:endParaRPr>
          </a:p>
          <a:p>
            <a:pPr marL="457200" lvl="1" indent="0">
              <a:buNone/>
            </a:pPr>
            <a:r>
              <a:rPr lang="en-US" altLang="en-US" sz="1400" dirty="0">
                <a:latin typeface="Consolas" panose="020B0609020204030204" pitchFamily="49" charset="0"/>
                <a:cs typeface="Consolas" panose="020B0609020204030204" pitchFamily="49" charset="0"/>
              </a:rPr>
              <a:t>            if ( !</a:t>
            </a:r>
            <a:r>
              <a:rPr lang="en-US" altLang="en-US" sz="1400" dirty="0" err="1">
                <a:latin typeface="Consolas" panose="020B0609020204030204" pitchFamily="49" charset="0"/>
                <a:cs typeface="Consolas" panose="020B0609020204030204" pitchFamily="49" charset="0"/>
              </a:rPr>
              <a:t>hash.member</a:t>
            </a:r>
            <a:r>
              <a:rPr lang="en-US" altLang="en-US" sz="1400" dirty="0">
                <a:latin typeface="Consolas" panose="020B0609020204030204" pitchFamily="49" charset="0"/>
                <a:cs typeface="Consolas" panose="020B0609020204030204" pitchFamily="49" charset="0"/>
              </a:rPr>
              <a:t>( w ) ) {</a:t>
            </a:r>
            <a:endParaRPr lang="en-US" altLang="en-US" sz="1400" dirty="0">
              <a:latin typeface="Consolas" panose="020B0609020204030204" pitchFamily="49" charset="0"/>
              <a:cs typeface="Consolas" panose="020B0609020204030204" pitchFamily="49" charset="0"/>
            </a:endParaRPr>
          </a:p>
          <a:p>
            <a:pPr marL="457200" lvl="1" indent="0">
              <a:buNone/>
            </a:pPr>
            <a:r>
              <a:rPr lang="en-US" altLang="en-US" sz="1400" dirty="0">
                <a:latin typeface="Consolas" panose="020B0609020204030204" pitchFamily="49" charset="0"/>
                <a:cs typeface="Consolas" panose="020B0609020204030204" pitchFamily="49" charset="0"/>
              </a:rPr>
              <a:t>                </a:t>
            </a:r>
            <a:r>
              <a:rPr lang="en-US" altLang="en-US" sz="1400" dirty="0" err="1">
                <a:latin typeface="Consolas" panose="020B0609020204030204" pitchFamily="49" charset="0"/>
                <a:cs typeface="Consolas" panose="020B0609020204030204" pitchFamily="49" charset="0"/>
              </a:rPr>
              <a:t>hash.insert</a:t>
            </a:r>
            <a:r>
              <a:rPr lang="en-US" altLang="en-US" sz="1400" dirty="0">
                <a:latin typeface="Consolas" panose="020B0609020204030204" pitchFamily="49" charset="0"/>
                <a:cs typeface="Consolas" panose="020B0609020204030204" pitchFamily="49" charset="0"/>
              </a:rPr>
              <a:t>( w );</a:t>
            </a:r>
            <a:endParaRPr lang="en-US" altLang="en-US" sz="1400" dirty="0">
              <a:latin typeface="Consolas" panose="020B0609020204030204" pitchFamily="49" charset="0"/>
              <a:cs typeface="Consolas" panose="020B0609020204030204" pitchFamily="49" charset="0"/>
            </a:endParaRPr>
          </a:p>
          <a:p>
            <a:pPr marL="457200" lvl="1" indent="0">
              <a:buNone/>
            </a:pPr>
            <a:r>
              <a:rPr lang="en-US" altLang="en-US" sz="1400" dirty="0">
                <a:latin typeface="Consolas" panose="020B0609020204030204" pitchFamily="49" charset="0"/>
                <a:cs typeface="Consolas" panose="020B0609020204030204" pitchFamily="49" charset="0"/>
              </a:rPr>
              <a:t>                </a:t>
            </a:r>
            <a:r>
              <a:rPr lang="en-US" altLang="en-US" sz="1400" dirty="0" err="1">
                <a:latin typeface="Consolas" panose="020B0609020204030204" pitchFamily="49" charset="0"/>
                <a:cs typeface="Consolas" panose="020B0609020204030204" pitchFamily="49" charset="0"/>
              </a:rPr>
              <a:t>queue.push</a:t>
            </a:r>
            <a:r>
              <a:rPr lang="en-US" altLang="en-US" sz="1400" dirty="0">
                <a:latin typeface="Consolas" panose="020B0609020204030204" pitchFamily="49" charset="0"/>
                <a:cs typeface="Consolas" panose="020B0609020204030204" pitchFamily="49" charset="0"/>
              </a:rPr>
              <a:t>( w );</a:t>
            </a:r>
            <a:endParaRPr lang="en-US" altLang="en-US" sz="1400" dirty="0">
              <a:latin typeface="Consolas" panose="020B0609020204030204" pitchFamily="49" charset="0"/>
              <a:cs typeface="Consolas" panose="020B0609020204030204" pitchFamily="49" charset="0"/>
            </a:endParaRPr>
          </a:p>
          <a:p>
            <a:pPr marL="457200" lvl="1" indent="0">
              <a:buNone/>
            </a:pPr>
            <a:r>
              <a:rPr lang="en-US" altLang="en-US" sz="1400" dirty="0">
                <a:latin typeface="Consolas" panose="020B0609020204030204" pitchFamily="49" charset="0"/>
                <a:cs typeface="Consolas" panose="020B0609020204030204" pitchFamily="49" charset="0"/>
              </a:rPr>
              <a:t>            }</a:t>
            </a:r>
            <a:endParaRPr lang="en-US" altLang="en-US" sz="1400" dirty="0">
              <a:latin typeface="Consolas" panose="020B0609020204030204" pitchFamily="49" charset="0"/>
              <a:cs typeface="Consolas" panose="020B0609020204030204" pitchFamily="49" charset="0"/>
            </a:endParaRPr>
          </a:p>
          <a:p>
            <a:pPr marL="457200" lvl="1" indent="0">
              <a:buNone/>
            </a:pPr>
            <a:r>
              <a:rPr lang="en-US" altLang="en-US" sz="1400" dirty="0">
                <a:latin typeface="Consolas" panose="020B0609020204030204" pitchFamily="49" charset="0"/>
                <a:cs typeface="Consolas" panose="020B0609020204030204" pitchFamily="49" charset="0"/>
              </a:rPr>
              <a:t>        }</a:t>
            </a:r>
            <a:endParaRPr lang="en-US" altLang="en-US" sz="1400" dirty="0">
              <a:latin typeface="Consolas" panose="020B0609020204030204" pitchFamily="49" charset="0"/>
              <a:cs typeface="Consolas" panose="020B0609020204030204" pitchFamily="49" charset="0"/>
            </a:endParaRPr>
          </a:p>
          <a:p>
            <a:pPr marL="457200" lvl="1" indent="0">
              <a:buNone/>
            </a:pPr>
            <a:r>
              <a:rPr lang="en-US" altLang="en-US" sz="1400" dirty="0">
                <a:latin typeface="Consolas" panose="020B0609020204030204" pitchFamily="49" charset="0"/>
                <a:cs typeface="Consolas" panose="020B0609020204030204" pitchFamily="49" charset="0"/>
              </a:rPr>
              <a:t>    }</a:t>
            </a:r>
            <a:endParaRPr lang="en-US" altLang="en-US" sz="1400" dirty="0">
              <a:latin typeface="Consolas" panose="020B0609020204030204" pitchFamily="49" charset="0"/>
              <a:cs typeface="Consolas" panose="020B0609020204030204" pitchFamily="49" charset="0"/>
            </a:endParaRPr>
          </a:p>
          <a:p>
            <a:pPr marL="457200" lvl="1" indent="0">
              <a:buNone/>
            </a:pPr>
            <a:r>
              <a:rPr lang="en-US" altLang="en-US" sz="1400" dirty="0">
                <a:latin typeface="Consolas" panose="020B0609020204030204" pitchFamily="49" charset="0"/>
                <a:cs typeface="Consolas" panose="020B0609020204030204" pitchFamily="49" charset="0"/>
              </a:rPr>
              <a:t>}</a:t>
            </a:r>
            <a:endParaRPr lang="en-US" altLang="en-US" sz="1400" dirty="0">
              <a:latin typeface="Consolas" panose="020B0609020204030204" pitchFamily="49" charset="0"/>
              <a:cs typeface="Consolas" panose="020B0609020204030204" pitchFamily="49"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a:latin typeface="Arial" panose="020B0604020202090204" pitchFamily="34" charset="0"/>
                <a:cs typeface="Arial" panose="020B0604020202090204" pitchFamily="34" charset="0"/>
              </a:rPr>
              <a:t>Depth-first traversal</a:t>
            </a:r>
            <a:endParaRPr lang="en-US" altLang="en-US" dirty="0">
              <a:latin typeface="Arial" panose="020B0604020202090204" pitchFamily="34" charset="0"/>
              <a:cs typeface="Arial" panose="020B0604020202090204" pitchFamily="34" charset="0"/>
            </a:endParaRPr>
          </a:p>
        </p:txBody>
      </p:sp>
      <p:sp>
        <p:nvSpPr>
          <p:cNvPr id="6147" name="Rectangle 3"/>
          <p:cNvSpPr>
            <a:spLocks noGrp="1" noChangeArrowheads="1"/>
          </p:cNvSpPr>
          <p:nvPr>
            <p:ph type="body" idx="1"/>
          </p:nvPr>
        </p:nvSpPr>
        <p:spPr/>
        <p:txBody>
          <a:bodyPr/>
          <a:lstStyle/>
          <a:p>
            <a:pPr>
              <a:buNone/>
            </a:pPr>
            <a:r>
              <a:rPr lang="en-US" altLang="en-US" dirty="0">
                <a:latin typeface="Arial" panose="020B0604020202090204" pitchFamily="34" charset="0"/>
                <a:cs typeface="Arial" panose="020B0604020202090204" pitchFamily="34" charset="0"/>
              </a:rPr>
              <a:t>	Depth-first traversal on a graph:</a:t>
            </a:r>
            <a:endParaRPr lang="en-US" altLang="en-US" dirty="0">
              <a:latin typeface="Arial" panose="020B0604020202090204" pitchFamily="34" charset="0"/>
              <a:cs typeface="Arial" panose="020B0604020202090204" pitchFamily="34" charset="0"/>
            </a:endParaRPr>
          </a:p>
          <a:p>
            <a:pPr lvl="1"/>
            <a:r>
              <a:rPr lang="en-US" altLang="en-US" dirty="0">
                <a:latin typeface="Arial" panose="020B0604020202090204" pitchFamily="34" charset="0"/>
                <a:cs typeface="Arial" panose="020B0604020202090204" pitchFamily="34" charset="0"/>
              </a:rPr>
              <a:t>Choose any vertex, mark it as visited</a:t>
            </a:r>
            <a:endParaRPr lang="en-US" altLang="en-US" dirty="0">
              <a:latin typeface="Arial" panose="020B0604020202090204" pitchFamily="34" charset="0"/>
              <a:cs typeface="Arial" panose="020B0604020202090204" pitchFamily="34" charset="0"/>
            </a:endParaRPr>
          </a:p>
          <a:p>
            <a:pPr lvl="1"/>
            <a:r>
              <a:rPr lang="en-US" altLang="en-US" dirty="0">
                <a:latin typeface="Arial" panose="020B0604020202090204" pitchFamily="34" charset="0"/>
                <a:cs typeface="Arial" panose="020B0604020202090204" pitchFamily="34" charset="0"/>
              </a:rPr>
              <a:t>From that vertex:</a:t>
            </a:r>
            <a:endParaRPr lang="en-US" altLang="en-US" dirty="0">
              <a:latin typeface="Arial" panose="020B0604020202090204" pitchFamily="34" charset="0"/>
              <a:cs typeface="Arial" panose="020B0604020202090204" pitchFamily="34" charset="0"/>
            </a:endParaRPr>
          </a:p>
          <a:p>
            <a:pPr lvl="2"/>
            <a:r>
              <a:rPr lang="en-US" altLang="en-US" dirty="0">
                <a:latin typeface="Arial" panose="020B0604020202090204" pitchFamily="34" charset="0"/>
                <a:cs typeface="Arial" panose="020B0604020202090204" pitchFamily="34" charset="0"/>
              </a:rPr>
              <a:t>If there is another adjacent vertex not yet visited, go to it</a:t>
            </a:r>
            <a:endParaRPr lang="en-US" altLang="en-US" dirty="0">
              <a:latin typeface="Arial" panose="020B0604020202090204" pitchFamily="34" charset="0"/>
              <a:cs typeface="Arial" panose="020B0604020202090204" pitchFamily="34" charset="0"/>
            </a:endParaRPr>
          </a:p>
          <a:p>
            <a:pPr lvl="2"/>
            <a:r>
              <a:rPr lang="en-US" altLang="en-US" dirty="0">
                <a:latin typeface="Arial" panose="020B0604020202090204" pitchFamily="34" charset="0"/>
                <a:cs typeface="Arial" panose="020B0604020202090204" pitchFamily="34" charset="0"/>
              </a:rPr>
              <a:t>Otherwise, go back to the previous vertex</a:t>
            </a:r>
            <a:endParaRPr lang="en-US" altLang="en-US" dirty="0">
              <a:latin typeface="Arial" panose="020B0604020202090204" pitchFamily="34" charset="0"/>
              <a:cs typeface="Arial" panose="020B0604020202090204" pitchFamily="34" charset="0"/>
            </a:endParaRPr>
          </a:p>
          <a:p>
            <a:pPr lvl="1"/>
            <a:r>
              <a:rPr lang="en-US" altLang="en-US" dirty="0">
                <a:latin typeface="Arial" panose="020B0604020202090204" pitchFamily="34" charset="0"/>
                <a:cs typeface="Arial" panose="020B0604020202090204" pitchFamily="34" charset="0"/>
              </a:rPr>
              <a:t>Continue until no visited vertices have unvisited adjacent vertices</a:t>
            </a:r>
            <a:endParaRPr lang="en-US" altLang="en-US" dirty="0">
              <a:latin typeface="Arial" panose="020B0604020202090204" pitchFamily="34" charset="0"/>
              <a:cs typeface="Arial" panose="020B0604020202090204" pitchFamily="34" charset="0"/>
            </a:endParaRPr>
          </a:p>
          <a:p>
            <a:pPr>
              <a:buNone/>
            </a:pPr>
            <a:endParaRPr lang="en-US" altLang="en-US" dirty="0">
              <a:latin typeface="Arial" panose="020B0604020202090204" pitchFamily="34" charset="0"/>
              <a:cs typeface="Arial" panose="020B0604020202090204" pitchFamily="34" charset="0"/>
            </a:endParaRPr>
          </a:p>
          <a:p>
            <a:pPr>
              <a:buNone/>
            </a:pPr>
            <a:r>
              <a:rPr lang="en-US" altLang="en-US" dirty="0">
                <a:latin typeface="Arial" panose="020B0604020202090204" pitchFamily="34" charset="0"/>
                <a:cs typeface="Arial" panose="020B0604020202090204" pitchFamily="34" charset="0"/>
              </a:rPr>
              <a:t>	Two implementations:</a:t>
            </a:r>
            <a:endParaRPr lang="en-US" altLang="en-US" dirty="0">
              <a:latin typeface="Arial" panose="020B0604020202090204" pitchFamily="34" charset="0"/>
              <a:cs typeface="Arial" panose="020B0604020202090204" pitchFamily="34" charset="0"/>
            </a:endParaRPr>
          </a:p>
          <a:p>
            <a:pPr lvl="1"/>
            <a:r>
              <a:rPr lang="en-US" altLang="en-US" dirty="0">
                <a:latin typeface="Arial" panose="020B0604020202090204" pitchFamily="34" charset="0"/>
                <a:cs typeface="Arial" panose="020B0604020202090204" pitchFamily="34" charset="0"/>
              </a:rPr>
              <a:t>Recursive</a:t>
            </a:r>
            <a:endParaRPr lang="en-US" altLang="en-US" dirty="0">
              <a:latin typeface="Arial" panose="020B0604020202090204" pitchFamily="34" charset="0"/>
              <a:cs typeface="Arial" panose="020B0604020202090204" pitchFamily="34" charset="0"/>
            </a:endParaRPr>
          </a:p>
          <a:p>
            <a:pPr lvl="1"/>
            <a:r>
              <a:rPr lang="en-US" altLang="en-US" dirty="0">
                <a:latin typeface="Arial" panose="020B0604020202090204" pitchFamily="34" charset="0"/>
                <a:cs typeface="Arial" panose="020B0604020202090204" pitchFamily="34" charset="0"/>
              </a:rPr>
              <a:t>Use a stack</a:t>
            </a:r>
            <a:endParaRPr lang="en-US" altLang="en-US" dirty="0">
              <a:latin typeface="Arial" panose="020B0604020202090204" pitchFamily="34" charset="0"/>
              <a:cs typeface="Arial" panose="020B060402020209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a:latin typeface="Arial" panose="020B0604020202090204" pitchFamily="34" charset="0"/>
                <a:cs typeface="Arial" panose="020B0604020202090204" pitchFamily="34" charset="0"/>
              </a:rPr>
              <a:t>Recursive depth-first traversal</a:t>
            </a:r>
            <a:endParaRPr lang="en-US" altLang="en-US" dirty="0">
              <a:latin typeface="Arial" panose="020B0604020202090204" pitchFamily="34" charset="0"/>
              <a:cs typeface="Arial" panose="020B0604020202090204" pitchFamily="34" charset="0"/>
            </a:endParaRPr>
          </a:p>
        </p:txBody>
      </p:sp>
      <p:sp>
        <p:nvSpPr>
          <p:cNvPr id="6147" name="Rectangle 3"/>
          <p:cNvSpPr>
            <a:spLocks noGrp="1" noChangeArrowheads="1"/>
          </p:cNvSpPr>
          <p:nvPr>
            <p:ph type="body" idx="1"/>
          </p:nvPr>
        </p:nvSpPr>
        <p:spPr>
          <a:xfrm>
            <a:off x="457200" y="1600200"/>
            <a:ext cx="8686800" cy="4525963"/>
          </a:xfrm>
        </p:spPr>
        <p:txBody>
          <a:bodyPr>
            <a:normAutofit fontScale="92500" lnSpcReduction="10000"/>
          </a:bodyPr>
          <a:lstStyle/>
          <a:p>
            <a:pPr>
              <a:buNone/>
            </a:pPr>
            <a:r>
              <a:rPr lang="en-US" altLang="en-US" dirty="0">
                <a:latin typeface="Arial" panose="020B0604020202090204" pitchFamily="34" charset="0"/>
                <a:cs typeface="Arial" panose="020B0604020202090204" pitchFamily="34" charset="0"/>
              </a:rPr>
              <a:t>	A recursive implementation uses the call stack for memory:</a:t>
            </a:r>
            <a:endParaRPr lang="en-US" altLang="en-US" dirty="0">
              <a:latin typeface="Arial" panose="020B0604020202090204" pitchFamily="34" charset="0"/>
              <a:cs typeface="Arial" panose="020B0604020202090204" pitchFamily="34" charset="0"/>
            </a:endParaRPr>
          </a:p>
          <a:p>
            <a:pPr marL="457200" lvl="1" indent="0">
              <a:buNone/>
            </a:pPr>
            <a:endParaRPr lang="en-US" altLang="en-US" sz="1400" dirty="0">
              <a:latin typeface="Consolas" panose="020B0609020204030204" pitchFamily="49" charset="0"/>
              <a:cs typeface="Consolas" panose="020B0609020204030204" pitchFamily="49" charset="0"/>
            </a:endParaRPr>
          </a:p>
          <a:p>
            <a:pPr marL="457200" lvl="1" indent="0">
              <a:buNone/>
            </a:pPr>
            <a:r>
              <a:rPr lang="en-US" altLang="en-US" sz="1400" dirty="0">
                <a:latin typeface="Consolas" panose="020B0609020204030204" pitchFamily="49" charset="0"/>
                <a:cs typeface="Consolas" panose="020B0609020204030204" pitchFamily="49" charset="0"/>
              </a:rPr>
              <a:t>void Graph::</a:t>
            </a:r>
            <a:r>
              <a:rPr lang="en-US" altLang="en-US" sz="1400" dirty="0" err="1">
                <a:latin typeface="Consolas" panose="020B0609020204030204" pitchFamily="49" charset="0"/>
                <a:cs typeface="Consolas" panose="020B0609020204030204" pitchFamily="49" charset="0"/>
              </a:rPr>
              <a:t>depth_first_traversal</a:t>
            </a:r>
            <a:r>
              <a:rPr lang="en-US" altLang="en-US" sz="1400" dirty="0">
                <a:latin typeface="Consolas" panose="020B0609020204030204" pitchFamily="49" charset="0"/>
                <a:cs typeface="Consolas" panose="020B0609020204030204" pitchFamily="49" charset="0"/>
              </a:rPr>
              <a:t>( Vertex *first ) </a:t>
            </a:r>
            <a:r>
              <a:rPr lang="en-US" altLang="en-US" sz="1400" dirty="0" err="1">
                <a:latin typeface="Consolas" panose="020B0609020204030204" pitchFamily="49" charset="0"/>
                <a:cs typeface="Consolas" panose="020B0609020204030204" pitchFamily="49" charset="0"/>
              </a:rPr>
              <a:t>const</a:t>
            </a:r>
            <a:r>
              <a:rPr lang="en-US" altLang="en-US" sz="1400" dirty="0">
                <a:latin typeface="Consolas" panose="020B0609020204030204" pitchFamily="49" charset="0"/>
                <a:cs typeface="Consolas" panose="020B0609020204030204" pitchFamily="49" charset="0"/>
              </a:rPr>
              <a:t> {</a:t>
            </a:r>
            <a:endParaRPr lang="en-US" altLang="en-US" sz="1400" dirty="0">
              <a:latin typeface="Consolas" panose="020B0609020204030204" pitchFamily="49" charset="0"/>
              <a:cs typeface="Consolas" panose="020B0609020204030204" pitchFamily="49" charset="0"/>
            </a:endParaRPr>
          </a:p>
          <a:p>
            <a:pPr marL="457200" lvl="1" indent="0">
              <a:buNone/>
            </a:pPr>
            <a:r>
              <a:rPr lang="en-US" altLang="en-US" sz="1400" dirty="0">
                <a:latin typeface="Consolas" panose="020B0609020204030204" pitchFamily="49" charset="0"/>
                <a:cs typeface="Consolas" panose="020B0609020204030204" pitchFamily="49" charset="0"/>
              </a:rPr>
              <a:t>    </a:t>
            </a:r>
            <a:r>
              <a:rPr lang="en-US" altLang="en-US" sz="1400" dirty="0" err="1">
                <a:latin typeface="Consolas" panose="020B0609020204030204" pitchFamily="49" charset="0"/>
                <a:cs typeface="Consolas" panose="020B0609020204030204" pitchFamily="49" charset="0"/>
              </a:rPr>
              <a:t>std</a:t>
            </a:r>
            <a:r>
              <a:rPr lang="en-US" altLang="en-US" sz="1400" dirty="0">
                <a:latin typeface="Consolas" panose="020B0609020204030204" pitchFamily="49" charset="0"/>
                <a:cs typeface="Consolas" panose="020B0609020204030204" pitchFamily="49" charset="0"/>
              </a:rPr>
              <a:t>::</a:t>
            </a:r>
            <a:r>
              <a:rPr lang="en-US" altLang="en-US" sz="1400" dirty="0" err="1">
                <a:latin typeface="Consolas" panose="020B0609020204030204" pitchFamily="49" charset="0"/>
                <a:cs typeface="Consolas" panose="020B0609020204030204" pitchFamily="49" charset="0"/>
              </a:rPr>
              <a:t>unordered_map</a:t>
            </a:r>
            <a:r>
              <a:rPr lang="en-US" altLang="en-US" sz="1400" dirty="0">
                <a:latin typeface="Consolas" panose="020B0609020204030204" pitchFamily="49" charset="0"/>
                <a:cs typeface="Consolas" panose="020B0609020204030204" pitchFamily="49" charset="0"/>
              </a:rPr>
              <a:t>&lt;Vertex *, </a:t>
            </a:r>
            <a:r>
              <a:rPr lang="en-US" altLang="en-US" sz="1400" dirty="0" err="1">
                <a:latin typeface="Consolas" panose="020B0609020204030204" pitchFamily="49" charset="0"/>
                <a:cs typeface="Consolas" panose="020B0609020204030204" pitchFamily="49" charset="0"/>
              </a:rPr>
              <a:t>int</a:t>
            </a:r>
            <a:r>
              <a:rPr lang="en-US" altLang="en-US" sz="1400" dirty="0">
                <a:latin typeface="Consolas" panose="020B0609020204030204" pitchFamily="49" charset="0"/>
                <a:cs typeface="Consolas" panose="020B0609020204030204" pitchFamily="49" charset="0"/>
              </a:rPr>
              <a:t>&gt; hash;</a:t>
            </a:r>
            <a:endParaRPr lang="en-US" altLang="en-US" sz="1400" dirty="0">
              <a:latin typeface="Consolas" panose="020B0609020204030204" pitchFamily="49" charset="0"/>
              <a:cs typeface="Consolas" panose="020B0609020204030204" pitchFamily="49" charset="0"/>
            </a:endParaRPr>
          </a:p>
          <a:p>
            <a:pPr marL="457200" lvl="1" indent="0">
              <a:buNone/>
            </a:pPr>
            <a:r>
              <a:rPr lang="en-US" altLang="en-US" sz="1400" dirty="0">
                <a:latin typeface="Consolas" panose="020B0609020204030204" pitchFamily="49" charset="0"/>
                <a:cs typeface="Consolas" panose="020B0609020204030204" pitchFamily="49" charset="0"/>
              </a:rPr>
              <a:t>    </a:t>
            </a:r>
            <a:r>
              <a:rPr lang="en-US" altLang="en-US" sz="1400" dirty="0" err="1">
                <a:latin typeface="Consolas" panose="020B0609020204030204" pitchFamily="49" charset="0"/>
                <a:cs typeface="Consolas" panose="020B0609020204030204" pitchFamily="49" charset="0"/>
              </a:rPr>
              <a:t>hash.insert</a:t>
            </a:r>
            <a:r>
              <a:rPr lang="en-US" altLang="en-US" sz="1400" dirty="0">
                <a:latin typeface="Consolas" panose="020B0609020204030204" pitchFamily="49" charset="0"/>
                <a:cs typeface="Consolas" panose="020B0609020204030204" pitchFamily="49" charset="0"/>
              </a:rPr>
              <a:t>( first );</a:t>
            </a:r>
            <a:endParaRPr lang="en-US" altLang="en-US" sz="1400" dirty="0">
              <a:latin typeface="Consolas" panose="020B0609020204030204" pitchFamily="49" charset="0"/>
              <a:cs typeface="Consolas" panose="020B0609020204030204" pitchFamily="49" charset="0"/>
            </a:endParaRPr>
          </a:p>
          <a:p>
            <a:pPr marL="457200" lvl="1" indent="0">
              <a:buNone/>
            </a:pPr>
            <a:endParaRPr lang="en-US" altLang="en-US" sz="1400" dirty="0">
              <a:latin typeface="Consolas" panose="020B0609020204030204" pitchFamily="49" charset="0"/>
              <a:cs typeface="Consolas" panose="020B0609020204030204" pitchFamily="49" charset="0"/>
            </a:endParaRPr>
          </a:p>
          <a:p>
            <a:pPr marL="457200" lvl="1" indent="0">
              <a:buNone/>
            </a:pPr>
            <a:r>
              <a:rPr lang="en-US" altLang="en-US" sz="1400" dirty="0">
                <a:latin typeface="Consolas" panose="020B0609020204030204" pitchFamily="49" charset="0"/>
                <a:cs typeface="Consolas" panose="020B0609020204030204" pitchFamily="49" charset="0"/>
              </a:rPr>
              <a:t>	first-&gt;</a:t>
            </a:r>
            <a:r>
              <a:rPr lang="en-US" altLang="en-US" sz="1400" dirty="0" err="1">
                <a:latin typeface="Consolas" panose="020B0609020204030204" pitchFamily="49" charset="0"/>
                <a:cs typeface="Consolas" panose="020B0609020204030204" pitchFamily="49" charset="0"/>
              </a:rPr>
              <a:t>depth_first_traversal</a:t>
            </a:r>
            <a:r>
              <a:rPr lang="en-US" altLang="en-US" sz="1400" dirty="0">
                <a:latin typeface="Consolas" panose="020B0609020204030204" pitchFamily="49" charset="0"/>
                <a:cs typeface="Consolas" panose="020B0609020204030204" pitchFamily="49" charset="0"/>
              </a:rPr>
              <a:t>( hash );</a:t>
            </a:r>
            <a:endParaRPr lang="en-US" altLang="en-US" sz="1400" dirty="0">
              <a:latin typeface="Consolas" panose="020B0609020204030204" pitchFamily="49" charset="0"/>
              <a:cs typeface="Consolas" panose="020B0609020204030204" pitchFamily="49" charset="0"/>
            </a:endParaRPr>
          </a:p>
          <a:p>
            <a:pPr marL="457200" lvl="1" indent="0">
              <a:buNone/>
            </a:pPr>
            <a:r>
              <a:rPr lang="en-US" altLang="en-US" sz="1400" dirty="0">
                <a:latin typeface="Consolas" panose="020B0609020204030204" pitchFamily="49" charset="0"/>
                <a:cs typeface="Consolas" panose="020B0609020204030204" pitchFamily="49" charset="0"/>
              </a:rPr>
              <a:t>}</a:t>
            </a:r>
            <a:endParaRPr lang="en-US" altLang="en-US" sz="1400" dirty="0">
              <a:latin typeface="Consolas" panose="020B0609020204030204" pitchFamily="49" charset="0"/>
              <a:cs typeface="Consolas" panose="020B0609020204030204" pitchFamily="49" charset="0"/>
            </a:endParaRPr>
          </a:p>
          <a:p>
            <a:pPr marL="457200" lvl="1" indent="0">
              <a:buNone/>
            </a:pPr>
            <a:endParaRPr lang="en-US" altLang="en-US" sz="1400" dirty="0">
              <a:latin typeface="Consolas" panose="020B0609020204030204" pitchFamily="49" charset="0"/>
              <a:cs typeface="Consolas" panose="020B0609020204030204" pitchFamily="49" charset="0"/>
            </a:endParaRPr>
          </a:p>
          <a:p>
            <a:pPr marL="457200" lvl="1" indent="0">
              <a:buNone/>
            </a:pPr>
            <a:r>
              <a:rPr lang="en-US" altLang="en-US" sz="1400" dirty="0">
                <a:latin typeface="Consolas" panose="020B0609020204030204" pitchFamily="49" charset="0"/>
                <a:cs typeface="Consolas" panose="020B0609020204030204" pitchFamily="49" charset="0"/>
              </a:rPr>
              <a:t>void Vertex::</a:t>
            </a:r>
            <a:r>
              <a:rPr lang="en-US" altLang="en-US" sz="1400" dirty="0" err="1">
                <a:latin typeface="Consolas" panose="020B0609020204030204" pitchFamily="49" charset="0"/>
                <a:cs typeface="Consolas" panose="020B0609020204030204" pitchFamily="49" charset="0"/>
              </a:rPr>
              <a:t>depth_first_traversal</a:t>
            </a:r>
            <a:r>
              <a:rPr lang="en-US" altLang="en-US" sz="1400" dirty="0">
                <a:latin typeface="Consolas" panose="020B0609020204030204" pitchFamily="49" charset="0"/>
                <a:cs typeface="Consolas" panose="020B0609020204030204" pitchFamily="49" charset="0"/>
              </a:rPr>
              <a:t>( </a:t>
            </a:r>
            <a:r>
              <a:rPr lang="en-US" altLang="en-US" sz="1400" dirty="0" err="1">
                <a:latin typeface="Consolas" panose="020B0609020204030204" pitchFamily="49" charset="0"/>
                <a:cs typeface="Consolas" panose="020B0609020204030204" pitchFamily="49" charset="0"/>
              </a:rPr>
              <a:t>unordered_map</a:t>
            </a:r>
            <a:r>
              <a:rPr lang="en-US" altLang="en-US" sz="1400" dirty="0">
                <a:latin typeface="Consolas" panose="020B0609020204030204" pitchFamily="49" charset="0"/>
                <a:cs typeface="Consolas" panose="020B0609020204030204" pitchFamily="49" charset="0"/>
              </a:rPr>
              <a:t>&lt;Vertex *, </a:t>
            </a:r>
            <a:r>
              <a:rPr lang="en-US" altLang="en-US" sz="1400" dirty="0" err="1">
                <a:latin typeface="Consolas" panose="020B0609020204030204" pitchFamily="49" charset="0"/>
                <a:cs typeface="Consolas" panose="020B0609020204030204" pitchFamily="49" charset="0"/>
              </a:rPr>
              <a:t>int</a:t>
            </a:r>
            <a:r>
              <a:rPr lang="en-US" altLang="en-US" sz="1400" dirty="0">
                <a:latin typeface="Consolas" panose="020B0609020204030204" pitchFamily="49" charset="0"/>
                <a:cs typeface="Consolas" panose="020B0609020204030204" pitchFamily="49" charset="0"/>
              </a:rPr>
              <a:t>&gt; &amp;hash ) </a:t>
            </a:r>
            <a:r>
              <a:rPr lang="en-US" altLang="en-US" sz="1400" dirty="0" err="1">
                <a:latin typeface="Consolas" panose="020B0609020204030204" pitchFamily="49" charset="0"/>
                <a:cs typeface="Consolas" panose="020B0609020204030204" pitchFamily="49" charset="0"/>
              </a:rPr>
              <a:t>const</a:t>
            </a:r>
            <a:r>
              <a:rPr lang="en-US" altLang="en-US" sz="1400" dirty="0">
                <a:latin typeface="Consolas" panose="020B0609020204030204" pitchFamily="49" charset="0"/>
                <a:cs typeface="Consolas" panose="020B0609020204030204" pitchFamily="49" charset="0"/>
              </a:rPr>
              <a:t> {</a:t>
            </a:r>
            <a:endParaRPr lang="en-US" altLang="en-US" sz="1400" dirty="0">
              <a:latin typeface="Consolas" panose="020B0609020204030204" pitchFamily="49" charset="0"/>
              <a:cs typeface="Consolas" panose="020B0609020204030204" pitchFamily="49" charset="0"/>
            </a:endParaRPr>
          </a:p>
          <a:p>
            <a:pPr marL="457200" lvl="1" indent="0">
              <a:buNone/>
            </a:pPr>
            <a:r>
              <a:rPr lang="en-US" altLang="en-US" sz="1400" dirty="0">
                <a:latin typeface="Consolas" panose="020B0609020204030204" pitchFamily="49" charset="0"/>
                <a:cs typeface="Consolas" panose="020B0609020204030204" pitchFamily="49" charset="0"/>
              </a:rPr>
              <a:t>    // Perform an operation on this</a:t>
            </a:r>
            <a:endParaRPr lang="en-US" altLang="en-US" sz="1400" dirty="0">
              <a:latin typeface="Consolas" panose="020B0609020204030204" pitchFamily="49" charset="0"/>
              <a:cs typeface="Consolas" panose="020B0609020204030204" pitchFamily="49" charset="0"/>
            </a:endParaRPr>
          </a:p>
          <a:p>
            <a:pPr marL="457200" lvl="1" indent="0">
              <a:buNone/>
            </a:pPr>
            <a:endParaRPr lang="en-US" altLang="en-US" sz="1400" dirty="0">
              <a:latin typeface="Consolas" panose="020B0609020204030204" pitchFamily="49" charset="0"/>
              <a:cs typeface="Consolas" panose="020B0609020204030204" pitchFamily="49" charset="0"/>
            </a:endParaRPr>
          </a:p>
          <a:p>
            <a:pPr marL="457200" lvl="1" indent="0">
              <a:buNone/>
            </a:pPr>
            <a:r>
              <a:rPr lang="en-US" altLang="en-US" sz="1400" dirty="0">
                <a:latin typeface="Consolas" panose="020B0609020204030204" pitchFamily="49" charset="0"/>
                <a:cs typeface="Consolas" panose="020B0609020204030204" pitchFamily="49" charset="0"/>
              </a:rPr>
              <a:t>    for ( Vertex *v : </a:t>
            </a:r>
            <a:r>
              <a:rPr lang="en-US" altLang="en-US" sz="1400" dirty="0" err="1">
                <a:latin typeface="Consolas" panose="020B0609020204030204" pitchFamily="49" charset="0"/>
                <a:cs typeface="Consolas" panose="020B0609020204030204" pitchFamily="49" charset="0"/>
              </a:rPr>
              <a:t>adjacent_vertices</a:t>
            </a:r>
            <a:r>
              <a:rPr lang="en-US" altLang="en-US" sz="1400" dirty="0">
                <a:latin typeface="Consolas" panose="020B0609020204030204" pitchFamily="49" charset="0"/>
                <a:cs typeface="Consolas" panose="020B0609020204030204" pitchFamily="49" charset="0"/>
              </a:rPr>
              <a:t>() ) {</a:t>
            </a:r>
            <a:endParaRPr lang="en-US" altLang="en-US" sz="1400" dirty="0">
              <a:latin typeface="Consolas" panose="020B0609020204030204" pitchFamily="49" charset="0"/>
              <a:cs typeface="Consolas" panose="020B0609020204030204" pitchFamily="49" charset="0"/>
            </a:endParaRPr>
          </a:p>
          <a:p>
            <a:pPr marL="457200" lvl="1" indent="0">
              <a:buNone/>
            </a:pPr>
            <a:r>
              <a:rPr lang="en-US" altLang="en-US" sz="1400" dirty="0">
                <a:latin typeface="Consolas" panose="020B0609020204030204" pitchFamily="49" charset="0"/>
                <a:cs typeface="Consolas" panose="020B0609020204030204" pitchFamily="49" charset="0"/>
              </a:rPr>
              <a:t>        if ( !</a:t>
            </a:r>
            <a:r>
              <a:rPr lang="en-US" altLang="en-US" sz="1400" dirty="0" err="1">
                <a:latin typeface="Consolas" panose="020B0609020204030204" pitchFamily="49" charset="0"/>
                <a:cs typeface="Consolas" panose="020B0609020204030204" pitchFamily="49" charset="0"/>
              </a:rPr>
              <a:t>hash.member</a:t>
            </a:r>
            <a:r>
              <a:rPr lang="en-US" altLang="en-US" sz="1400" dirty="0">
                <a:latin typeface="Consolas" panose="020B0609020204030204" pitchFamily="49" charset="0"/>
                <a:cs typeface="Consolas" panose="020B0609020204030204" pitchFamily="49" charset="0"/>
              </a:rPr>
              <a:t>( v ) ) {</a:t>
            </a:r>
            <a:endParaRPr lang="en-US" altLang="en-US" sz="1400" dirty="0">
              <a:latin typeface="Consolas" panose="020B0609020204030204" pitchFamily="49" charset="0"/>
              <a:cs typeface="Consolas" panose="020B0609020204030204" pitchFamily="49" charset="0"/>
            </a:endParaRPr>
          </a:p>
          <a:p>
            <a:pPr marL="457200" lvl="1" indent="0">
              <a:buNone/>
            </a:pPr>
            <a:r>
              <a:rPr lang="en-US" altLang="en-US" sz="1400" dirty="0">
                <a:latin typeface="Consolas" panose="020B0609020204030204" pitchFamily="49" charset="0"/>
                <a:cs typeface="Consolas" panose="020B0609020204030204" pitchFamily="49" charset="0"/>
              </a:rPr>
              <a:t>            </a:t>
            </a:r>
            <a:r>
              <a:rPr lang="en-US" altLang="en-US" sz="1400" dirty="0" err="1">
                <a:latin typeface="Consolas" panose="020B0609020204030204" pitchFamily="49" charset="0"/>
                <a:cs typeface="Consolas" panose="020B0609020204030204" pitchFamily="49" charset="0"/>
              </a:rPr>
              <a:t>hash.insert</a:t>
            </a:r>
            <a:r>
              <a:rPr lang="en-US" altLang="en-US" sz="1400" dirty="0">
                <a:latin typeface="Consolas" panose="020B0609020204030204" pitchFamily="49" charset="0"/>
                <a:cs typeface="Consolas" panose="020B0609020204030204" pitchFamily="49" charset="0"/>
              </a:rPr>
              <a:t>( v );</a:t>
            </a:r>
            <a:endParaRPr lang="en-US" altLang="en-US" sz="1400" dirty="0">
              <a:latin typeface="Consolas" panose="020B0609020204030204" pitchFamily="49" charset="0"/>
              <a:cs typeface="Consolas" panose="020B0609020204030204" pitchFamily="49" charset="0"/>
            </a:endParaRPr>
          </a:p>
          <a:p>
            <a:pPr marL="457200" lvl="1" indent="0">
              <a:buNone/>
            </a:pPr>
            <a:r>
              <a:rPr lang="en-US" altLang="en-US" sz="1400" dirty="0">
                <a:latin typeface="Consolas" panose="020B0609020204030204" pitchFamily="49" charset="0"/>
                <a:cs typeface="Consolas" panose="020B0609020204030204" pitchFamily="49" charset="0"/>
              </a:rPr>
              <a:t>            v-&gt;</a:t>
            </a:r>
            <a:r>
              <a:rPr lang="en-US" altLang="en-US" sz="1400" dirty="0" err="1">
                <a:latin typeface="Consolas" panose="020B0609020204030204" pitchFamily="49" charset="0"/>
                <a:cs typeface="Consolas" panose="020B0609020204030204" pitchFamily="49" charset="0"/>
              </a:rPr>
              <a:t>depth_first_traversal</a:t>
            </a:r>
            <a:r>
              <a:rPr lang="en-US" altLang="en-US" sz="1400" dirty="0">
                <a:latin typeface="Consolas" panose="020B0609020204030204" pitchFamily="49" charset="0"/>
                <a:cs typeface="Consolas" panose="020B0609020204030204" pitchFamily="49" charset="0"/>
              </a:rPr>
              <a:t>( hash );</a:t>
            </a:r>
            <a:endParaRPr lang="en-US" altLang="en-US" sz="1400" dirty="0">
              <a:latin typeface="Consolas" panose="020B0609020204030204" pitchFamily="49" charset="0"/>
              <a:cs typeface="Consolas" panose="020B0609020204030204" pitchFamily="49" charset="0"/>
            </a:endParaRPr>
          </a:p>
          <a:p>
            <a:pPr marL="457200" lvl="1" indent="0">
              <a:buNone/>
            </a:pPr>
            <a:r>
              <a:rPr lang="en-US" altLang="en-US" sz="1400" dirty="0">
                <a:latin typeface="Consolas" panose="020B0609020204030204" pitchFamily="49" charset="0"/>
                <a:cs typeface="Consolas" panose="020B0609020204030204" pitchFamily="49" charset="0"/>
              </a:rPr>
              <a:t>        }</a:t>
            </a:r>
            <a:endParaRPr lang="en-US" altLang="en-US" sz="1400" dirty="0">
              <a:latin typeface="Consolas" panose="020B0609020204030204" pitchFamily="49" charset="0"/>
              <a:cs typeface="Consolas" panose="020B0609020204030204" pitchFamily="49" charset="0"/>
            </a:endParaRPr>
          </a:p>
          <a:p>
            <a:pPr marL="457200" lvl="1" indent="0">
              <a:buNone/>
            </a:pPr>
            <a:r>
              <a:rPr lang="en-US" altLang="en-US" sz="1400" dirty="0">
                <a:latin typeface="Consolas" panose="020B0609020204030204" pitchFamily="49" charset="0"/>
                <a:cs typeface="Consolas" panose="020B0609020204030204" pitchFamily="49" charset="0"/>
              </a:rPr>
              <a:t>    }</a:t>
            </a:r>
            <a:endParaRPr lang="en-US" altLang="en-US" sz="1400" dirty="0">
              <a:latin typeface="Consolas" panose="020B0609020204030204" pitchFamily="49" charset="0"/>
              <a:cs typeface="Consolas" panose="020B0609020204030204" pitchFamily="49" charset="0"/>
            </a:endParaRPr>
          </a:p>
          <a:p>
            <a:pPr marL="457200" lvl="1" indent="0">
              <a:buNone/>
            </a:pPr>
            <a:r>
              <a:rPr lang="en-US" altLang="en-US" sz="1400" dirty="0">
                <a:latin typeface="Consolas" panose="020B0609020204030204" pitchFamily="49" charset="0"/>
                <a:cs typeface="Consolas" panose="020B0609020204030204" pitchFamily="49" charset="0"/>
              </a:rPr>
              <a:t>}</a:t>
            </a:r>
            <a:endParaRPr lang="en-US" altLang="en-US" sz="1400" dirty="0">
              <a:latin typeface="Consolas" panose="020B0609020204030204" pitchFamily="49" charset="0"/>
              <a:cs typeface="Consolas" panose="020B0609020204030204" pitchFamily="49" charset="0"/>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a:latin typeface="Arial" panose="020B0604020202090204" pitchFamily="34" charset="0"/>
                <a:cs typeface="Arial" panose="020B0604020202090204" pitchFamily="34" charset="0"/>
              </a:rPr>
              <a:t>Depth-first traversal</a:t>
            </a:r>
            <a:endParaRPr lang="en-US" altLang="en-US" dirty="0">
              <a:latin typeface="Arial" panose="020B0604020202090204" pitchFamily="34" charset="0"/>
              <a:cs typeface="Arial" panose="020B0604020202090204" pitchFamily="34" charset="0"/>
            </a:endParaRPr>
          </a:p>
        </p:txBody>
      </p:sp>
      <p:sp>
        <p:nvSpPr>
          <p:cNvPr id="6147" name="Rectangle 3"/>
          <p:cNvSpPr>
            <a:spLocks noGrp="1" noChangeArrowheads="1"/>
          </p:cNvSpPr>
          <p:nvPr>
            <p:ph type="body" idx="1"/>
          </p:nvPr>
        </p:nvSpPr>
        <p:spPr>
          <a:xfrm>
            <a:off x="457200" y="1600200"/>
            <a:ext cx="8686800" cy="4525963"/>
          </a:xfrm>
        </p:spPr>
        <p:txBody>
          <a:bodyPr>
            <a:normAutofit/>
          </a:bodyPr>
          <a:lstStyle/>
          <a:p>
            <a:pPr>
              <a:buNone/>
            </a:pPr>
            <a:r>
              <a:rPr lang="en-US" altLang="en-US" dirty="0">
                <a:latin typeface="Arial" panose="020B0604020202090204" pitchFamily="34" charset="0"/>
                <a:cs typeface="Arial" panose="020B0604020202090204" pitchFamily="34" charset="0"/>
              </a:rPr>
              <a:t>	A recursive implementation:</a:t>
            </a:r>
            <a:endParaRPr lang="en-US" altLang="en-US" dirty="0">
              <a:latin typeface="Arial" panose="020B0604020202090204" pitchFamily="34" charset="0"/>
              <a:cs typeface="Arial" panose="020B0604020202090204" pitchFamily="34" charset="0"/>
            </a:endParaRPr>
          </a:p>
          <a:p>
            <a:pPr marL="457200" lvl="1" indent="0">
              <a:buNone/>
            </a:pPr>
            <a:endParaRPr lang="en-US" altLang="en-US" sz="1400" dirty="0">
              <a:latin typeface="Consolas" panose="020B0609020204030204" pitchFamily="49" charset="0"/>
              <a:cs typeface="Consolas" panose="020B0609020204030204" pitchFamily="49" charset="0"/>
            </a:endParaRPr>
          </a:p>
          <a:p>
            <a:pPr marL="457200" lvl="1" indent="0">
              <a:buNone/>
            </a:pPr>
            <a:r>
              <a:rPr lang="en-US" altLang="en-US" sz="1600" dirty="0">
                <a:latin typeface="Consolas" panose="020B0609020204030204" pitchFamily="49" charset="0"/>
                <a:cs typeface="Consolas" panose="020B0609020204030204" pitchFamily="49" charset="0"/>
              </a:rPr>
              <a:t>void Vertex::</a:t>
            </a:r>
            <a:r>
              <a:rPr lang="en-US" altLang="en-US" sz="1600" dirty="0" err="1">
                <a:latin typeface="Consolas" panose="020B0609020204030204" pitchFamily="49" charset="0"/>
                <a:cs typeface="Consolas" panose="020B0609020204030204" pitchFamily="49" charset="0"/>
              </a:rPr>
              <a:t>depth_first_traversal</a:t>
            </a:r>
            <a:r>
              <a:rPr lang="en-US" altLang="en-US" sz="1600" dirty="0">
                <a:latin typeface="Consolas" panose="020B0609020204030204" pitchFamily="49" charset="0"/>
                <a:cs typeface="Consolas" panose="020B0609020204030204" pitchFamily="49" charset="0"/>
              </a:rPr>
              <a:t>() </a:t>
            </a:r>
            <a:r>
              <a:rPr lang="en-US" altLang="en-US" sz="1600" dirty="0" err="1">
                <a:latin typeface="Consolas" panose="020B0609020204030204" pitchFamily="49" charset="0"/>
                <a:cs typeface="Consolas" panose="020B0609020204030204" pitchFamily="49" charset="0"/>
              </a:rPr>
              <a:t>const</a:t>
            </a:r>
            <a:r>
              <a:rPr lang="en-US" altLang="en-US" sz="1600" dirty="0">
                <a:latin typeface="Consolas" panose="020B0609020204030204" pitchFamily="49" charset="0"/>
                <a:cs typeface="Consolas" panose="020B0609020204030204" pitchFamily="49" charset="0"/>
              </a:rPr>
              <a:t> {</a:t>
            </a:r>
            <a:endParaRPr lang="en-US" altLang="en-US" sz="1600" dirty="0">
              <a:latin typeface="Consolas" panose="020B0609020204030204" pitchFamily="49" charset="0"/>
              <a:cs typeface="Consolas" panose="020B0609020204030204" pitchFamily="49" charset="0"/>
            </a:endParaRPr>
          </a:p>
          <a:p>
            <a:pPr marL="457200" lvl="1" indent="0">
              <a:buNone/>
            </a:pPr>
            <a:r>
              <a:rPr lang="en-US" altLang="en-US" sz="1600" dirty="0">
                <a:latin typeface="Consolas" panose="020B0609020204030204" pitchFamily="49" charset="0"/>
                <a:cs typeface="Consolas" panose="020B0609020204030204" pitchFamily="49" charset="0"/>
              </a:rPr>
              <a:t>    for ( Vertex *v : </a:t>
            </a:r>
            <a:r>
              <a:rPr lang="en-US" altLang="en-US" sz="1600" dirty="0" err="1">
                <a:latin typeface="Consolas" panose="020B0609020204030204" pitchFamily="49" charset="0"/>
                <a:cs typeface="Consolas" panose="020B0609020204030204" pitchFamily="49" charset="0"/>
              </a:rPr>
              <a:t>adjacent_vertices</a:t>
            </a:r>
            <a:r>
              <a:rPr lang="en-US" altLang="en-US" sz="1600" dirty="0">
                <a:latin typeface="Consolas" panose="020B0609020204030204" pitchFamily="49" charset="0"/>
                <a:cs typeface="Consolas" panose="020B0609020204030204" pitchFamily="49" charset="0"/>
              </a:rPr>
              <a:t>() ) {</a:t>
            </a:r>
            <a:endParaRPr lang="en-US" altLang="en-US" sz="1600" dirty="0">
              <a:latin typeface="Consolas" panose="020B0609020204030204" pitchFamily="49" charset="0"/>
              <a:cs typeface="Consolas" panose="020B0609020204030204" pitchFamily="49" charset="0"/>
            </a:endParaRPr>
          </a:p>
          <a:p>
            <a:pPr marL="457200" lvl="1" indent="0">
              <a:buNone/>
            </a:pPr>
            <a:r>
              <a:rPr lang="en-US" altLang="en-US" sz="1600" dirty="0">
                <a:latin typeface="Consolas" panose="020B0609020204030204" pitchFamily="49" charset="0"/>
                <a:cs typeface="Consolas" panose="020B0609020204030204" pitchFamily="49" charset="0"/>
              </a:rPr>
              <a:t>        if ( !v-&gt;visited() ) {</a:t>
            </a:r>
            <a:endParaRPr lang="en-US" altLang="en-US" sz="1600" dirty="0">
              <a:latin typeface="Consolas" panose="020B0609020204030204" pitchFamily="49" charset="0"/>
              <a:cs typeface="Consolas" panose="020B0609020204030204" pitchFamily="49" charset="0"/>
            </a:endParaRPr>
          </a:p>
          <a:p>
            <a:pPr marL="457200" lvl="1" indent="0">
              <a:buNone/>
            </a:pPr>
            <a:r>
              <a:rPr lang="en-US" altLang="en-US" sz="1600" dirty="0">
                <a:latin typeface="Consolas" panose="020B0609020204030204" pitchFamily="49" charset="0"/>
                <a:cs typeface="Consolas" panose="020B0609020204030204" pitchFamily="49" charset="0"/>
              </a:rPr>
              <a:t>            v-&gt;</a:t>
            </a:r>
            <a:r>
              <a:rPr lang="en-US" altLang="en-US" sz="1600" dirty="0" err="1">
                <a:latin typeface="Consolas" panose="020B0609020204030204" pitchFamily="49" charset="0"/>
                <a:cs typeface="Consolas" panose="020B0609020204030204" pitchFamily="49" charset="0"/>
              </a:rPr>
              <a:t>mark_visited</a:t>
            </a:r>
            <a:r>
              <a:rPr lang="en-US" altLang="en-US" sz="1600" dirty="0">
                <a:latin typeface="Consolas" panose="020B0609020204030204" pitchFamily="49" charset="0"/>
                <a:cs typeface="Consolas" panose="020B0609020204030204" pitchFamily="49" charset="0"/>
              </a:rPr>
              <a:t>();</a:t>
            </a:r>
            <a:endParaRPr lang="en-US" altLang="en-US" sz="1600" dirty="0">
              <a:latin typeface="Consolas" panose="020B0609020204030204" pitchFamily="49" charset="0"/>
              <a:cs typeface="Consolas" panose="020B0609020204030204" pitchFamily="49" charset="0"/>
            </a:endParaRPr>
          </a:p>
          <a:p>
            <a:pPr marL="457200" lvl="1" indent="0">
              <a:buNone/>
            </a:pPr>
            <a:r>
              <a:rPr lang="en-US" altLang="en-US" sz="1600" dirty="0">
                <a:latin typeface="Consolas" panose="020B0609020204030204" pitchFamily="49" charset="0"/>
                <a:cs typeface="Consolas" panose="020B0609020204030204" pitchFamily="49" charset="0"/>
              </a:rPr>
              <a:t>            v-&gt;</a:t>
            </a:r>
            <a:r>
              <a:rPr lang="en-US" altLang="en-US" sz="1600" dirty="0" err="1">
                <a:latin typeface="Consolas" panose="020B0609020204030204" pitchFamily="49" charset="0"/>
                <a:cs typeface="Consolas" panose="020B0609020204030204" pitchFamily="49" charset="0"/>
              </a:rPr>
              <a:t>depth_first_traversal</a:t>
            </a:r>
            <a:r>
              <a:rPr lang="en-US" altLang="en-US" sz="1600" dirty="0">
                <a:latin typeface="Consolas" panose="020B0609020204030204" pitchFamily="49" charset="0"/>
                <a:cs typeface="Consolas" panose="020B0609020204030204" pitchFamily="49" charset="0"/>
              </a:rPr>
              <a:t>();</a:t>
            </a:r>
            <a:endParaRPr lang="en-US" altLang="en-US" sz="1600" dirty="0">
              <a:latin typeface="Consolas" panose="020B0609020204030204" pitchFamily="49" charset="0"/>
              <a:cs typeface="Consolas" panose="020B0609020204030204" pitchFamily="49" charset="0"/>
            </a:endParaRPr>
          </a:p>
          <a:p>
            <a:pPr marL="457200" lvl="1" indent="0">
              <a:buNone/>
            </a:pPr>
            <a:r>
              <a:rPr lang="en-US" altLang="en-US" sz="1600" dirty="0">
                <a:latin typeface="Consolas" panose="020B0609020204030204" pitchFamily="49" charset="0"/>
                <a:cs typeface="Consolas" panose="020B0609020204030204" pitchFamily="49" charset="0"/>
              </a:rPr>
              <a:t>        }</a:t>
            </a:r>
            <a:endParaRPr lang="en-US" altLang="en-US" sz="1600" dirty="0">
              <a:latin typeface="Consolas" panose="020B0609020204030204" pitchFamily="49" charset="0"/>
              <a:cs typeface="Consolas" panose="020B0609020204030204" pitchFamily="49" charset="0"/>
            </a:endParaRPr>
          </a:p>
          <a:p>
            <a:pPr marL="457200" lvl="1" indent="0">
              <a:buNone/>
            </a:pPr>
            <a:r>
              <a:rPr lang="en-US" altLang="en-US" sz="1600" dirty="0">
                <a:latin typeface="Consolas" panose="020B0609020204030204" pitchFamily="49" charset="0"/>
                <a:cs typeface="Consolas" panose="020B0609020204030204" pitchFamily="49" charset="0"/>
              </a:rPr>
              <a:t>    }</a:t>
            </a:r>
            <a:endParaRPr lang="en-US" altLang="en-US" sz="1600" dirty="0">
              <a:latin typeface="Consolas" panose="020B0609020204030204" pitchFamily="49" charset="0"/>
              <a:cs typeface="Consolas" panose="020B0609020204030204" pitchFamily="49" charset="0"/>
            </a:endParaRPr>
          </a:p>
          <a:p>
            <a:pPr marL="457200" lvl="1" indent="0">
              <a:buNone/>
            </a:pPr>
            <a:r>
              <a:rPr lang="en-US" altLang="en-US" sz="1600" dirty="0">
                <a:latin typeface="Consolas" panose="020B0609020204030204" pitchFamily="49" charset="0"/>
                <a:cs typeface="Consolas" panose="020B0609020204030204" pitchFamily="49" charset="0"/>
              </a:rPr>
              <a:t>}</a:t>
            </a:r>
            <a:endParaRPr lang="en-US" altLang="en-US" sz="1600" dirty="0">
              <a:latin typeface="Consolas" panose="020B0609020204030204" pitchFamily="49" charset="0"/>
              <a:cs typeface="Consolas" panose="020B0609020204030204" pitchFamily="49"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a:latin typeface="Arial" panose="020B0604020202090204" pitchFamily="34" charset="0"/>
                <a:cs typeface="Arial" panose="020B0604020202090204" pitchFamily="34" charset="0"/>
              </a:rPr>
              <a:t>Iterative depth-first traversal</a:t>
            </a:r>
            <a:endParaRPr lang="en-US" altLang="en-US" dirty="0">
              <a:latin typeface="Arial" panose="020B0604020202090204" pitchFamily="34" charset="0"/>
              <a:cs typeface="Arial" panose="020B0604020202090204" pitchFamily="34" charset="0"/>
            </a:endParaRPr>
          </a:p>
        </p:txBody>
      </p:sp>
      <p:sp>
        <p:nvSpPr>
          <p:cNvPr id="6147" name="Rectangle 3"/>
          <p:cNvSpPr>
            <a:spLocks noGrp="1" noChangeArrowheads="1"/>
          </p:cNvSpPr>
          <p:nvPr>
            <p:ph type="body" idx="1"/>
          </p:nvPr>
        </p:nvSpPr>
        <p:spPr>
          <a:xfrm>
            <a:off x="457200" y="1600200"/>
            <a:ext cx="8435280" cy="4525963"/>
          </a:xfrm>
        </p:spPr>
        <p:txBody>
          <a:bodyPr>
            <a:normAutofit fontScale="92500" lnSpcReduction="10000"/>
          </a:bodyPr>
          <a:lstStyle/>
          <a:p>
            <a:pPr>
              <a:buNone/>
            </a:pPr>
            <a:r>
              <a:rPr lang="en-US" altLang="en-US" dirty="0">
                <a:latin typeface="Arial" panose="020B0604020202090204" pitchFamily="34" charset="0"/>
                <a:cs typeface="Arial" panose="020B0604020202090204" pitchFamily="34" charset="0"/>
              </a:rPr>
              <a:t>	An iterative implementation can use a stack</a:t>
            </a:r>
            <a:endParaRPr lang="en-US" altLang="en-US" dirty="0">
              <a:latin typeface="Arial" panose="020B0604020202090204" pitchFamily="34" charset="0"/>
              <a:cs typeface="Arial" panose="020B0604020202090204" pitchFamily="34" charset="0"/>
            </a:endParaRPr>
          </a:p>
          <a:p>
            <a:pPr marL="457200" lvl="1" indent="0">
              <a:buNone/>
            </a:pPr>
            <a:r>
              <a:rPr lang="en-US" altLang="en-US" sz="1400" dirty="0">
                <a:latin typeface="Consolas" panose="020B0609020204030204" pitchFamily="49" charset="0"/>
                <a:cs typeface="Consolas" panose="020B0609020204030204" pitchFamily="49" charset="0"/>
              </a:rPr>
              <a:t>void Graph::</a:t>
            </a:r>
            <a:r>
              <a:rPr lang="en-US" altLang="en-US" sz="1400" dirty="0" err="1">
                <a:latin typeface="Consolas" panose="020B0609020204030204" pitchFamily="49" charset="0"/>
                <a:cs typeface="Consolas" panose="020B0609020204030204" pitchFamily="49" charset="0"/>
              </a:rPr>
              <a:t>depth_first_traversal</a:t>
            </a:r>
            <a:r>
              <a:rPr lang="en-US" altLang="en-US" sz="1400" dirty="0">
                <a:latin typeface="Consolas" panose="020B0609020204030204" pitchFamily="49" charset="0"/>
                <a:cs typeface="Consolas" panose="020B0609020204030204" pitchFamily="49" charset="0"/>
              </a:rPr>
              <a:t>( Vertex *first ) </a:t>
            </a:r>
            <a:r>
              <a:rPr lang="en-US" altLang="en-US" sz="1400" dirty="0" err="1">
                <a:latin typeface="Consolas" panose="020B0609020204030204" pitchFamily="49" charset="0"/>
                <a:cs typeface="Consolas" panose="020B0609020204030204" pitchFamily="49" charset="0"/>
              </a:rPr>
              <a:t>const</a:t>
            </a:r>
            <a:r>
              <a:rPr lang="en-US" altLang="en-US" sz="1400" dirty="0">
                <a:latin typeface="Consolas" panose="020B0609020204030204" pitchFamily="49" charset="0"/>
                <a:cs typeface="Consolas" panose="020B0609020204030204" pitchFamily="49" charset="0"/>
              </a:rPr>
              <a:t> {</a:t>
            </a:r>
            <a:endParaRPr lang="en-US" altLang="en-US" sz="1400" dirty="0">
              <a:latin typeface="Consolas" panose="020B0609020204030204" pitchFamily="49" charset="0"/>
              <a:cs typeface="Consolas" panose="020B0609020204030204" pitchFamily="49" charset="0"/>
            </a:endParaRPr>
          </a:p>
          <a:p>
            <a:pPr marL="457200" lvl="1" indent="0">
              <a:buNone/>
            </a:pPr>
            <a:r>
              <a:rPr lang="en-US" altLang="en-US" sz="1400" dirty="0">
                <a:latin typeface="Consolas" panose="020B0609020204030204" pitchFamily="49" charset="0"/>
                <a:cs typeface="Consolas" panose="020B0609020204030204" pitchFamily="49" charset="0"/>
              </a:rPr>
              <a:t>    </a:t>
            </a:r>
            <a:r>
              <a:rPr lang="en-US" altLang="en-US" sz="1400" dirty="0" err="1">
                <a:latin typeface="Consolas" panose="020B0609020204030204" pitchFamily="49" charset="0"/>
                <a:cs typeface="Consolas" panose="020B0609020204030204" pitchFamily="49" charset="0"/>
              </a:rPr>
              <a:t>unordered_map</a:t>
            </a:r>
            <a:r>
              <a:rPr lang="en-US" altLang="en-US" sz="1400" dirty="0">
                <a:latin typeface="Consolas" panose="020B0609020204030204" pitchFamily="49" charset="0"/>
                <a:cs typeface="Consolas" panose="020B0609020204030204" pitchFamily="49" charset="0"/>
              </a:rPr>
              <a:t>&lt;Vertex *, </a:t>
            </a:r>
            <a:r>
              <a:rPr lang="en-US" altLang="en-US" sz="1400" dirty="0" err="1">
                <a:latin typeface="Consolas" panose="020B0609020204030204" pitchFamily="49" charset="0"/>
                <a:cs typeface="Consolas" panose="020B0609020204030204" pitchFamily="49" charset="0"/>
              </a:rPr>
              <a:t>int</a:t>
            </a:r>
            <a:r>
              <a:rPr lang="en-US" altLang="en-US" sz="1400" dirty="0">
                <a:latin typeface="Consolas" panose="020B0609020204030204" pitchFamily="49" charset="0"/>
                <a:cs typeface="Consolas" panose="020B0609020204030204" pitchFamily="49" charset="0"/>
              </a:rPr>
              <a:t>&gt; hash;</a:t>
            </a:r>
            <a:endParaRPr lang="en-US" altLang="en-US" sz="1400" dirty="0">
              <a:latin typeface="Consolas" panose="020B0609020204030204" pitchFamily="49" charset="0"/>
              <a:cs typeface="Consolas" panose="020B0609020204030204" pitchFamily="49" charset="0"/>
            </a:endParaRPr>
          </a:p>
          <a:p>
            <a:pPr marL="457200" lvl="1" indent="0">
              <a:buNone/>
            </a:pPr>
            <a:r>
              <a:rPr lang="en-US" altLang="en-US" sz="1400" dirty="0">
                <a:latin typeface="Consolas" panose="020B0609020204030204" pitchFamily="49" charset="0"/>
                <a:cs typeface="Consolas" panose="020B0609020204030204" pitchFamily="49" charset="0"/>
              </a:rPr>
              <a:t>    </a:t>
            </a:r>
            <a:r>
              <a:rPr lang="en-US" altLang="en-US" sz="1400" dirty="0" err="1">
                <a:latin typeface="Consolas" panose="020B0609020204030204" pitchFamily="49" charset="0"/>
                <a:cs typeface="Consolas" panose="020B0609020204030204" pitchFamily="49" charset="0"/>
              </a:rPr>
              <a:t>hash.insert</a:t>
            </a:r>
            <a:r>
              <a:rPr lang="en-US" altLang="en-US" sz="1400" dirty="0">
                <a:latin typeface="Consolas" panose="020B0609020204030204" pitchFamily="49" charset="0"/>
                <a:cs typeface="Consolas" panose="020B0609020204030204" pitchFamily="49" charset="0"/>
              </a:rPr>
              <a:t>( first );</a:t>
            </a:r>
            <a:endParaRPr lang="en-US" altLang="en-US" sz="1400" dirty="0">
              <a:latin typeface="Consolas" panose="020B0609020204030204" pitchFamily="49" charset="0"/>
              <a:cs typeface="Consolas" panose="020B0609020204030204" pitchFamily="49" charset="0"/>
            </a:endParaRPr>
          </a:p>
          <a:p>
            <a:pPr marL="457200" lvl="1" indent="0">
              <a:buNone/>
            </a:pPr>
            <a:r>
              <a:rPr lang="en-US" altLang="en-US" sz="1400" dirty="0">
                <a:latin typeface="Consolas" panose="020B0609020204030204" pitchFamily="49" charset="0"/>
                <a:cs typeface="Consolas" panose="020B0609020204030204" pitchFamily="49" charset="0"/>
              </a:rPr>
              <a:t>    </a:t>
            </a:r>
            <a:r>
              <a:rPr lang="en-US" altLang="en-US" sz="1400" dirty="0" err="1">
                <a:latin typeface="Consolas" panose="020B0609020204030204" pitchFamily="49" charset="0"/>
                <a:cs typeface="Consolas" panose="020B0609020204030204" pitchFamily="49" charset="0"/>
              </a:rPr>
              <a:t>std</a:t>
            </a:r>
            <a:r>
              <a:rPr lang="en-US" altLang="en-US" sz="1400" dirty="0">
                <a:latin typeface="Consolas" panose="020B0609020204030204" pitchFamily="49" charset="0"/>
                <a:cs typeface="Consolas" panose="020B0609020204030204" pitchFamily="49" charset="0"/>
              </a:rPr>
              <a:t>::stack&lt;Vertex *&gt; stack;</a:t>
            </a:r>
            <a:endParaRPr lang="en-US" altLang="en-US" sz="1400" dirty="0">
              <a:latin typeface="Consolas" panose="020B0609020204030204" pitchFamily="49" charset="0"/>
              <a:cs typeface="Consolas" panose="020B0609020204030204" pitchFamily="49" charset="0"/>
            </a:endParaRPr>
          </a:p>
          <a:p>
            <a:pPr marL="457200" lvl="1" indent="0">
              <a:buNone/>
            </a:pPr>
            <a:r>
              <a:rPr lang="en-US" altLang="en-US" sz="1400" dirty="0">
                <a:latin typeface="Consolas" panose="020B0609020204030204" pitchFamily="49" charset="0"/>
                <a:cs typeface="Consolas" panose="020B0609020204030204" pitchFamily="49" charset="0"/>
              </a:rPr>
              <a:t>    </a:t>
            </a:r>
            <a:r>
              <a:rPr lang="en-US" altLang="en-US" sz="1400" dirty="0" err="1">
                <a:latin typeface="Consolas" panose="020B0609020204030204" pitchFamily="49" charset="0"/>
                <a:cs typeface="Consolas" panose="020B0609020204030204" pitchFamily="49" charset="0"/>
              </a:rPr>
              <a:t>stack.push</a:t>
            </a:r>
            <a:r>
              <a:rPr lang="en-US" altLang="en-US" sz="1400" dirty="0">
                <a:latin typeface="Consolas" panose="020B0609020204030204" pitchFamily="49" charset="0"/>
                <a:cs typeface="Consolas" panose="020B0609020204030204" pitchFamily="49" charset="0"/>
              </a:rPr>
              <a:t>( first );</a:t>
            </a:r>
            <a:endParaRPr lang="en-US" altLang="en-US" sz="1400" dirty="0">
              <a:latin typeface="Consolas" panose="020B0609020204030204" pitchFamily="49" charset="0"/>
              <a:cs typeface="Consolas" panose="020B0609020204030204" pitchFamily="49" charset="0"/>
            </a:endParaRPr>
          </a:p>
          <a:p>
            <a:pPr marL="457200" lvl="1" indent="0">
              <a:buNone/>
            </a:pPr>
            <a:endParaRPr lang="en-US" altLang="en-US" sz="1400" dirty="0">
              <a:latin typeface="Consolas" panose="020B0609020204030204" pitchFamily="49" charset="0"/>
              <a:cs typeface="Consolas" panose="020B0609020204030204" pitchFamily="49" charset="0"/>
            </a:endParaRPr>
          </a:p>
          <a:p>
            <a:pPr marL="457200" lvl="1" indent="0">
              <a:buNone/>
            </a:pPr>
            <a:r>
              <a:rPr lang="en-US" altLang="en-US" sz="1400" dirty="0">
                <a:latin typeface="Consolas" panose="020B0609020204030204" pitchFamily="49" charset="0"/>
                <a:cs typeface="Consolas" panose="020B0609020204030204" pitchFamily="49" charset="0"/>
              </a:rPr>
              <a:t>    while ( !</a:t>
            </a:r>
            <a:r>
              <a:rPr lang="en-US" altLang="en-US" sz="1400" dirty="0" err="1">
                <a:latin typeface="Consolas" panose="020B0609020204030204" pitchFamily="49" charset="0"/>
                <a:cs typeface="Consolas" panose="020B0609020204030204" pitchFamily="49" charset="0"/>
              </a:rPr>
              <a:t>stack.empty</a:t>
            </a:r>
            <a:r>
              <a:rPr lang="en-US" altLang="en-US" sz="1400" dirty="0">
                <a:latin typeface="Consolas" panose="020B0609020204030204" pitchFamily="49" charset="0"/>
                <a:cs typeface="Consolas" panose="020B0609020204030204" pitchFamily="49" charset="0"/>
              </a:rPr>
              <a:t>() ) {</a:t>
            </a:r>
            <a:endParaRPr lang="en-US" altLang="en-US" sz="1400" dirty="0">
              <a:latin typeface="Consolas" panose="020B0609020204030204" pitchFamily="49" charset="0"/>
              <a:cs typeface="Consolas" panose="020B0609020204030204" pitchFamily="49" charset="0"/>
            </a:endParaRPr>
          </a:p>
          <a:p>
            <a:pPr marL="457200" lvl="1" indent="0">
              <a:buNone/>
            </a:pPr>
            <a:r>
              <a:rPr lang="en-US" altLang="en-US" sz="1400" dirty="0">
                <a:latin typeface="Consolas" panose="020B0609020204030204" pitchFamily="49" charset="0"/>
                <a:cs typeface="Consolas" panose="020B0609020204030204" pitchFamily="49" charset="0"/>
              </a:rPr>
              <a:t>        Vertex *v = </a:t>
            </a:r>
            <a:r>
              <a:rPr lang="en-US" altLang="en-US" sz="1400" dirty="0" err="1">
                <a:latin typeface="Consolas" panose="020B0609020204030204" pitchFamily="49" charset="0"/>
                <a:cs typeface="Consolas" panose="020B0609020204030204" pitchFamily="49" charset="0"/>
              </a:rPr>
              <a:t>stack.top</a:t>
            </a:r>
            <a:r>
              <a:rPr lang="en-US" altLang="en-US" sz="1400" dirty="0">
                <a:latin typeface="Consolas" panose="020B0609020204030204" pitchFamily="49" charset="0"/>
                <a:cs typeface="Consolas" panose="020B0609020204030204" pitchFamily="49" charset="0"/>
              </a:rPr>
              <a:t>();</a:t>
            </a:r>
            <a:endParaRPr lang="en-US" altLang="en-US" sz="1400" dirty="0">
              <a:latin typeface="Consolas" panose="020B0609020204030204" pitchFamily="49" charset="0"/>
              <a:cs typeface="Consolas" panose="020B0609020204030204" pitchFamily="49" charset="0"/>
            </a:endParaRPr>
          </a:p>
          <a:p>
            <a:pPr marL="457200" lvl="1" indent="0">
              <a:buNone/>
            </a:pPr>
            <a:r>
              <a:rPr lang="en-US" altLang="en-US" sz="1400" dirty="0">
                <a:latin typeface="Consolas" panose="020B0609020204030204" pitchFamily="49" charset="0"/>
                <a:cs typeface="Consolas" panose="020B0609020204030204" pitchFamily="49" charset="0"/>
              </a:rPr>
              <a:t>        </a:t>
            </a:r>
            <a:r>
              <a:rPr lang="en-US" altLang="en-US" sz="1400" dirty="0" err="1">
                <a:latin typeface="Consolas" panose="020B0609020204030204" pitchFamily="49" charset="0"/>
                <a:cs typeface="Consolas" panose="020B0609020204030204" pitchFamily="49" charset="0"/>
              </a:rPr>
              <a:t>stack.pop</a:t>
            </a:r>
            <a:r>
              <a:rPr lang="en-US" altLang="en-US" sz="1400" dirty="0">
                <a:latin typeface="Consolas" panose="020B0609020204030204" pitchFamily="49" charset="0"/>
                <a:cs typeface="Consolas" panose="020B0609020204030204" pitchFamily="49" charset="0"/>
              </a:rPr>
              <a:t>();</a:t>
            </a:r>
            <a:endParaRPr lang="en-US" altLang="en-US" sz="1400" dirty="0">
              <a:latin typeface="Consolas" panose="020B0609020204030204" pitchFamily="49" charset="0"/>
              <a:cs typeface="Consolas" panose="020B0609020204030204" pitchFamily="49" charset="0"/>
            </a:endParaRPr>
          </a:p>
          <a:p>
            <a:pPr marL="457200" lvl="1" indent="0">
              <a:buNone/>
            </a:pPr>
            <a:r>
              <a:rPr lang="en-US" altLang="en-US" sz="1400" dirty="0">
                <a:latin typeface="Consolas" panose="020B0609020204030204" pitchFamily="49" charset="0"/>
                <a:cs typeface="Consolas" panose="020B0609020204030204" pitchFamily="49" charset="0"/>
              </a:rPr>
              <a:t>        // Perform an operation on v</a:t>
            </a:r>
            <a:endParaRPr lang="en-US" altLang="en-US" sz="1400" dirty="0">
              <a:latin typeface="Consolas" panose="020B0609020204030204" pitchFamily="49" charset="0"/>
              <a:cs typeface="Consolas" panose="020B0609020204030204" pitchFamily="49" charset="0"/>
            </a:endParaRPr>
          </a:p>
          <a:p>
            <a:pPr marL="457200" lvl="1" indent="0">
              <a:buNone/>
            </a:pPr>
            <a:endParaRPr lang="en-US" altLang="en-US" sz="1400" dirty="0">
              <a:latin typeface="Consolas" panose="020B0609020204030204" pitchFamily="49" charset="0"/>
              <a:cs typeface="Consolas" panose="020B0609020204030204" pitchFamily="49" charset="0"/>
            </a:endParaRPr>
          </a:p>
          <a:p>
            <a:pPr marL="457200" lvl="1" indent="0">
              <a:buNone/>
            </a:pPr>
            <a:r>
              <a:rPr lang="en-US" altLang="en-US" sz="1400" dirty="0">
                <a:latin typeface="Consolas" panose="020B0609020204030204" pitchFamily="49" charset="0"/>
                <a:cs typeface="Consolas" panose="020B0609020204030204" pitchFamily="49" charset="0"/>
              </a:rPr>
              <a:t>        for ( Vertex *w : v-&gt;</a:t>
            </a:r>
            <a:r>
              <a:rPr lang="en-US" altLang="en-US" sz="1400" dirty="0" err="1">
                <a:latin typeface="Consolas" panose="020B0609020204030204" pitchFamily="49" charset="0"/>
                <a:cs typeface="Consolas" panose="020B0609020204030204" pitchFamily="49" charset="0"/>
              </a:rPr>
              <a:t>adjacent_vertices</a:t>
            </a:r>
            <a:r>
              <a:rPr lang="en-US" altLang="en-US" sz="1400" dirty="0">
                <a:latin typeface="Consolas" panose="020B0609020204030204" pitchFamily="49" charset="0"/>
                <a:cs typeface="Consolas" panose="020B0609020204030204" pitchFamily="49" charset="0"/>
              </a:rPr>
              <a:t>() ) {</a:t>
            </a:r>
            <a:endParaRPr lang="en-US" altLang="en-US" sz="1400" dirty="0">
              <a:latin typeface="Consolas" panose="020B0609020204030204" pitchFamily="49" charset="0"/>
              <a:cs typeface="Consolas" panose="020B0609020204030204" pitchFamily="49" charset="0"/>
            </a:endParaRPr>
          </a:p>
          <a:p>
            <a:pPr marL="457200" lvl="1" indent="0">
              <a:buNone/>
            </a:pPr>
            <a:r>
              <a:rPr lang="en-US" altLang="en-US" sz="1400" dirty="0">
                <a:latin typeface="Consolas" panose="020B0609020204030204" pitchFamily="49" charset="0"/>
                <a:cs typeface="Consolas" panose="020B0609020204030204" pitchFamily="49" charset="0"/>
              </a:rPr>
              <a:t>            if ( !</a:t>
            </a:r>
            <a:r>
              <a:rPr lang="en-US" altLang="en-US" sz="1400" dirty="0" err="1">
                <a:latin typeface="Consolas" panose="020B0609020204030204" pitchFamily="49" charset="0"/>
                <a:cs typeface="Consolas" panose="020B0609020204030204" pitchFamily="49" charset="0"/>
              </a:rPr>
              <a:t>hash.member</a:t>
            </a:r>
            <a:r>
              <a:rPr lang="en-US" altLang="en-US" sz="1400" dirty="0">
                <a:latin typeface="Consolas" panose="020B0609020204030204" pitchFamily="49" charset="0"/>
                <a:cs typeface="Consolas" panose="020B0609020204030204" pitchFamily="49" charset="0"/>
              </a:rPr>
              <a:t>( w ) ) {</a:t>
            </a:r>
            <a:endParaRPr lang="en-US" altLang="en-US" sz="1400" dirty="0">
              <a:latin typeface="Consolas" panose="020B0609020204030204" pitchFamily="49" charset="0"/>
              <a:cs typeface="Consolas" panose="020B0609020204030204" pitchFamily="49" charset="0"/>
            </a:endParaRPr>
          </a:p>
          <a:p>
            <a:pPr marL="457200" lvl="1" indent="0">
              <a:buNone/>
            </a:pPr>
            <a:r>
              <a:rPr lang="en-US" altLang="en-US" sz="1400" dirty="0">
                <a:latin typeface="Consolas" panose="020B0609020204030204" pitchFamily="49" charset="0"/>
                <a:cs typeface="Consolas" panose="020B0609020204030204" pitchFamily="49" charset="0"/>
              </a:rPr>
              <a:t>                </a:t>
            </a:r>
            <a:r>
              <a:rPr lang="en-US" altLang="en-US" sz="1400" dirty="0" err="1">
                <a:latin typeface="Consolas" panose="020B0609020204030204" pitchFamily="49" charset="0"/>
                <a:cs typeface="Consolas" panose="020B0609020204030204" pitchFamily="49" charset="0"/>
              </a:rPr>
              <a:t>hash.insert</a:t>
            </a:r>
            <a:r>
              <a:rPr lang="en-US" altLang="en-US" sz="1400" dirty="0">
                <a:latin typeface="Consolas" panose="020B0609020204030204" pitchFamily="49" charset="0"/>
                <a:cs typeface="Consolas" panose="020B0609020204030204" pitchFamily="49" charset="0"/>
              </a:rPr>
              <a:t>( w );</a:t>
            </a:r>
            <a:endParaRPr lang="en-US" altLang="en-US" sz="1400" dirty="0">
              <a:latin typeface="Consolas" panose="020B0609020204030204" pitchFamily="49" charset="0"/>
              <a:cs typeface="Consolas" panose="020B0609020204030204" pitchFamily="49" charset="0"/>
            </a:endParaRPr>
          </a:p>
          <a:p>
            <a:pPr marL="457200" lvl="1" indent="0">
              <a:buNone/>
            </a:pPr>
            <a:r>
              <a:rPr lang="en-US" altLang="en-US" sz="1400" dirty="0">
                <a:latin typeface="Consolas" panose="020B0609020204030204" pitchFamily="49" charset="0"/>
                <a:cs typeface="Consolas" panose="020B0609020204030204" pitchFamily="49" charset="0"/>
              </a:rPr>
              <a:t>                </a:t>
            </a:r>
            <a:r>
              <a:rPr lang="en-US" altLang="en-US" sz="1400" dirty="0" err="1">
                <a:latin typeface="Consolas" panose="020B0609020204030204" pitchFamily="49" charset="0"/>
                <a:cs typeface="Consolas" panose="020B0609020204030204" pitchFamily="49" charset="0"/>
              </a:rPr>
              <a:t>stack.push</a:t>
            </a:r>
            <a:r>
              <a:rPr lang="en-US" altLang="en-US" sz="1400" dirty="0">
                <a:latin typeface="Consolas" panose="020B0609020204030204" pitchFamily="49" charset="0"/>
                <a:cs typeface="Consolas" panose="020B0609020204030204" pitchFamily="49" charset="0"/>
              </a:rPr>
              <a:t>( w );</a:t>
            </a:r>
            <a:endParaRPr lang="en-US" altLang="en-US" sz="1400" dirty="0">
              <a:latin typeface="Consolas" panose="020B0609020204030204" pitchFamily="49" charset="0"/>
              <a:cs typeface="Consolas" panose="020B0609020204030204" pitchFamily="49" charset="0"/>
            </a:endParaRPr>
          </a:p>
          <a:p>
            <a:pPr marL="457200" lvl="1" indent="0">
              <a:buNone/>
            </a:pPr>
            <a:r>
              <a:rPr lang="en-US" altLang="en-US" sz="1400" dirty="0">
                <a:latin typeface="Consolas" panose="020B0609020204030204" pitchFamily="49" charset="0"/>
                <a:cs typeface="Consolas" panose="020B0609020204030204" pitchFamily="49" charset="0"/>
              </a:rPr>
              <a:t>            }</a:t>
            </a:r>
            <a:endParaRPr lang="en-US" altLang="en-US" sz="1400" dirty="0">
              <a:latin typeface="Consolas" panose="020B0609020204030204" pitchFamily="49" charset="0"/>
              <a:cs typeface="Consolas" panose="020B0609020204030204" pitchFamily="49" charset="0"/>
            </a:endParaRPr>
          </a:p>
          <a:p>
            <a:pPr marL="457200" lvl="1" indent="0">
              <a:buNone/>
            </a:pPr>
            <a:r>
              <a:rPr lang="en-US" altLang="en-US" sz="1400" dirty="0">
                <a:latin typeface="Consolas" panose="020B0609020204030204" pitchFamily="49" charset="0"/>
                <a:cs typeface="Consolas" panose="020B0609020204030204" pitchFamily="49" charset="0"/>
              </a:rPr>
              <a:t>        }</a:t>
            </a:r>
            <a:endParaRPr lang="en-US" altLang="en-US" sz="1400" dirty="0">
              <a:latin typeface="Consolas" panose="020B0609020204030204" pitchFamily="49" charset="0"/>
              <a:cs typeface="Consolas" panose="020B0609020204030204" pitchFamily="49" charset="0"/>
            </a:endParaRPr>
          </a:p>
          <a:p>
            <a:pPr marL="457200" lvl="1" indent="0">
              <a:buNone/>
            </a:pPr>
            <a:r>
              <a:rPr lang="en-US" altLang="en-US" sz="1400" dirty="0">
                <a:latin typeface="Consolas" panose="020B0609020204030204" pitchFamily="49" charset="0"/>
                <a:cs typeface="Consolas" panose="020B0609020204030204" pitchFamily="49" charset="0"/>
              </a:rPr>
              <a:t>    }</a:t>
            </a:r>
            <a:endParaRPr lang="en-US" altLang="en-US" sz="1400" dirty="0">
              <a:latin typeface="Consolas" panose="020B0609020204030204" pitchFamily="49" charset="0"/>
              <a:cs typeface="Consolas" panose="020B0609020204030204" pitchFamily="49" charset="0"/>
            </a:endParaRPr>
          </a:p>
          <a:p>
            <a:pPr marL="457200" lvl="1" indent="0">
              <a:buNone/>
            </a:pPr>
            <a:r>
              <a:rPr lang="en-US" altLang="en-US" sz="1400" dirty="0">
                <a:latin typeface="Consolas" panose="020B0609020204030204" pitchFamily="49" charset="0"/>
                <a:cs typeface="Consolas" panose="020B0609020204030204" pitchFamily="49" charset="0"/>
              </a:rPr>
              <a:t>}</a:t>
            </a:r>
            <a:endParaRPr lang="en-US" altLang="en-US" sz="1400" dirty="0">
              <a:latin typeface="Consolas" panose="020B0609020204030204" pitchFamily="49" charset="0"/>
              <a:cs typeface="Consolas" panose="020B0609020204030204" pitchFamily="49" charset="0"/>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a:latin typeface="Arial" panose="020B0604020202090204" pitchFamily="34" charset="0"/>
                <a:cs typeface="Arial" panose="020B0604020202090204" pitchFamily="34" charset="0"/>
              </a:rPr>
              <a:t>Depth-first traversal</a:t>
            </a:r>
            <a:endParaRPr lang="en-US" altLang="en-US" dirty="0">
              <a:latin typeface="Arial" panose="020B0604020202090204" pitchFamily="34" charset="0"/>
              <a:cs typeface="Arial" panose="020B0604020202090204" pitchFamily="34" charset="0"/>
            </a:endParaRPr>
          </a:p>
        </p:txBody>
      </p:sp>
      <p:sp>
        <p:nvSpPr>
          <p:cNvPr id="6147" name="Rectangle 3"/>
          <p:cNvSpPr>
            <a:spLocks noGrp="1" noChangeArrowheads="1"/>
          </p:cNvSpPr>
          <p:nvPr>
            <p:ph type="body" idx="1"/>
          </p:nvPr>
        </p:nvSpPr>
        <p:spPr>
          <a:xfrm>
            <a:off x="457200" y="1600200"/>
            <a:ext cx="8435280" cy="4525963"/>
          </a:xfrm>
        </p:spPr>
        <p:txBody>
          <a:bodyPr/>
          <a:lstStyle/>
          <a:p>
            <a:pPr>
              <a:buNone/>
            </a:pPr>
            <a:r>
              <a:rPr lang="en-US" altLang="en-US" dirty="0">
                <a:latin typeface="Arial" panose="020B0604020202090204" pitchFamily="34" charset="0"/>
                <a:cs typeface="Arial" panose="020B0604020202090204" pitchFamily="34" charset="0"/>
              </a:rPr>
              <a:t>	Use a stack:</a:t>
            </a:r>
            <a:endParaRPr lang="en-US" altLang="en-US" dirty="0">
              <a:latin typeface="Arial" panose="020B0604020202090204" pitchFamily="34" charset="0"/>
              <a:cs typeface="Arial" panose="020B0604020202090204" pitchFamily="34" charset="0"/>
            </a:endParaRPr>
          </a:p>
          <a:p>
            <a:pPr lvl="1"/>
            <a:r>
              <a:rPr lang="en-US" altLang="en-US" dirty="0">
                <a:latin typeface="Arial" panose="020B0604020202090204" pitchFamily="34" charset="0"/>
                <a:cs typeface="Arial" panose="020B0604020202090204" pitchFamily="34" charset="0"/>
              </a:rPr>
              <a:t>Choose any vertex</a:t>
            </a:r>
            <a:endParaRPr lang="en-US" altLang="en-US" dirty="0">
              <a:latin typeface="Arial" panose="020B0604020202090204" pitchFamily="34" charset="0"/>
              <a:cs typeface="Arial" panose="020B0604020202090204" pitchFamily="34" charset="0"/>
            </a:endParaRPr>
          </a:p>
          <a:p>
            <a:pPr lvl="2"/>
            <a:r>
              <a:rPr lang="en-US" altLang="en-US" dirty="0">
                <a:latin typeface="Arial" panose="020B0604020202090204" pitchFamily="34" charset="0"/>
                <a:cs typeface="Arial" panose="020B0604020202090204" pitchFamily="34" charset="0"/>
              </a:rPr>
              <a:t>Mark it as visited</a:t>
            </a:r>
            <a:endParaRPr lang="en-US" altLang="en-US" dirty="0">
              <a:latin typeface="Arial" panose="020B0604020202090204" pitchFamily="34" charset="0"/>
              <a:cs typeface="Arial" panose="020B0604020202090204" pitchFamily="34" charset="0"/>
            </a:endParaRPr>
          </a:p>
          <a:p>
            <a:pPr lvl="2"/>
            <a:r>
              <a:rPr lang="en-US" altLang="en-US" dirty="0">
                <a:latin typeface="Arial" panose="020B0604020202090204" pitchFamily="34" charset="0"/>
                <a:cs typeface="Arial" panose="020B0604020202090204" pitchFamily="34" charset="0"/>
              </a:rPr>
              <a:t>Place it onto an empty stack</a:t>
            </a:r>
            <a:endParaRPr lang="en-US" altLang="en-US" dirty="0">
              <a:latin typeface="Arial" panose="020B0604020202090204" pitchFamily="34" charset="0"/>
              <a:cs typeface="Arial" panose="020B0604020202090204" pitchFamily="34" charset="0"/>
            </a:endParaRPr>
          </a:p>
          <a:p>
            <a:pPr lvl="1"/>
            <a:r>
              <a:rPr lang="en-US" altLang="en-US" dirty="0">
                <a:latin typeface="Arial" panose="020B0604020202090204" pitchFamily="34" charset="0"/>
                <a:cs typeface="Arial" panose="020B0604020202090204" pitchFamily="34" charset="0"/>
              </a:rPr>
              <a:t>While the stack is not empty:</a:t>
            </a:r>
            <a:endParaRPr lang="en-US" altLang="en-US" dirty="0">
              <a:latin typeface="Arial" panose="020B0604020202090204" pitchFamily="34" charset="0"/>
              <a:cs typeface="Arial" panose="020B0604020202090204" pitchFamily="34" charset="0"/>
            </a:endParaRPr>
          </a:p>
          <a:p>
            <a:pPr lvl="2"/>
            <a:r>
              <a:rPr lang="en-US" altLang="en-US" dirty="0">
                <a:latin typeface="Arial" panose="020B0604020202090204" pitchFamily="34" charset="0"/>
                <a:cs typeface="Arial" panose="020B0604020202090204" pitchFamily="34" charset="0"/>
              </a:rPr>
              <a:t>If the vertex on the top of the stack has an unvisited adjacent vertex </a:t>
            </a:r>
            <a:r>
              <a:rPr lang="en-US" altLang="en-US" i="1" dirty="0">
                <a:latin typeface="Times New Roman" panose="02020503050405090304" pitchFamily="18" charset="0"/>
                <a:cs typeface="Times New Roman" panose="02020503050405090304" pitchFamily="18" charset="0"/>
              </a:rPr>
              <a:t>v</a:t>
            </a:r>
            <a:r>
              <a:rPr lang="en-US" altLang="en-US" dirty="0">
                <a:latin typeface="Arial" panose="020B0604020202090204" pitchFamily="34" charset="0"/>
                <a:cs typeface="Arial" panose="020B0604020202090204" pitchFamily="34" charset="0"/>
              </a:rPr>
              <a:t>,</a:t>
            </a:r>
            <a:endParaRPr lang="en-US" altLang="en-US" dirty="0">
              <a:latin typeface="Arial" panose="020B0604020202090204" pitchFamily="34" charset="0"/>
              <a:cs typeface="Arial" panose="020B0604020202090204" pitchFamily="34" charset="0"/>
            </a:endParaRPr>
          </a:p>
          <a:p>
            <a:pPr lvl="3"/>
            <a:r>
              <a:rPr lang="en-US" altLang="en-US" dirty="0">
                <a:latin typeface="Arial" panose="020B0604020202090204" pitchFamily="34" charset="0"/>
                <a:cs typeface="Arial" panose="020B0604020202090204" pitchFamily="34" charset="0"/>
              </a:rPr>
              <a:t>Mark </a:t>
            </a:r>
            <a:r>
              <a:rPr lang="en-US" altLang="en-US" i="1" dirty="0">
                <a:latin typeface="Times New Roman" panose="02020503050405090304" pitchFamily="18" charset="0"/>
                <a:cs typeface="Times New Roman" panose="02020503050405090304" pitchFamily="18" charset="0"/>
              </a:rPr>
              <a:t>v</a:t>
            </a:r>
            <a:r>
              <a:rPr lang="en-US" altLang="en-US" dirty="0">
                <a:latin typeface="Arial" panose="020B0604020202090204" pitchFamily="34" charset="0"/>
                <a:cs typeface="Arial" panose="020B0604020202090204" pitchFamily="34" charset="0"/>
              </a:rPr>
              <a:t> as visited</a:t>
            </a:r>
            <a:endParaRPr lang="en-US" altLang="en-US" dirty="0">
              <a:latin typeface="Arial" panose="020B0604020202090204" pitchFamily="34" charset="0"/>
              <a:cs typeface="Arial" panose="020B0604020202090204" pitchFamily="34" charset="0"/>
            </a:endParaRPr>
          </a:p>
          <a:p>
            <a:pPr lvl="3"/>
            <a:r>
              <a:rPr lang="en-US" altLang="en-US" dirty="0">
                <a:latin typeface="Arial" panose="020B0604020202090204" pitchFamily="34" charset="0"/>
                <a:cs typeface="Arial" panose="020B0604020202090204" pitchFamily="34" charset="0"/>
              </a:rPr>
              <a:t>Place </a:t>
            </a:r>
            <a:r>
              <a:rPr lang="en-US" altLang="en-US" i="1" dirty="0">
                <a:latin typeface="Times New Roman" panose="02020503050405090304" pitchFamily="18" charset="0"/>
                <a:cs typeface="Times New Roman" panose="02020503050405090304" pitchFamily="18" charset="0"/>
              </a:rPr>
              <a:t>v</a:t>
            </a:r>
            <a:r>
              <a:rPr lang="en-US" altLang="en-US" dirty="0">
                <a:latin typeface="Arial" panose="020B0604020202090204" pitchFamily="34" charset="0"/>
                <a:cs typeface="Arial" panose="020B0604020202090204" pitchFamily="34" charset="0"/>
              </a:rPr>
              <a:t> onto the top of the stack</a:t>
            </a:r>
            <a:endParaRPr lang="en-US" altLang="en-US" dirty="0">
              <a:latin typeface="Arial" panose="020B0604020202090204" pitchFamily="34" charset="0"/>
              <a:cs typeface="Arial" panose="020B0604020202090204" pitchFamily="34" charset="0"/>
            </a:endParaRPr>
          </a:p>
          <a:p>
            <a:pPr lvl="2"/>
            <a:r>
              <a:rPr lang="en-US" altLang="en-US" dirty="0">
                <a:latin typeface="Arial" panose="020B0604020202090204" pitchFamily="34" charset="0"/>
                <a:cs typeface="Arial" panose="020B0604020202090204" pitchFamily="34" charset="0"/>
              </a:rPr>
              <a:t>Otherwise, pop the top of the stack</a:t>
            </a:r>
            <a:endParaRPr lang="en-US" altLang="en-US" sz="1400" dirty="0">
              <a:latin typeface="Consolas" panose="020B0609020204030204" pitchFamily="49" charset="0"/>
              <a:cs typeface="Consolas" panose="020B0609020204030204" pitchFamily="49"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endParaRPr lang="en-CA" dirty="0"/>
          </a:p>
        </p:txBody>
      </p:sp>
      <p:sp>
        <p:nvSpPr>
          <p:cNvPr id="3" name="Content Placeholder 2"/>
          <p:cNvSpPr>
            <a:spLocks noGrp="1"/>
          </p:cNvSpPr>
          <p:nvPr>
            <p:ph idx="1"/>
          </p:nvPr>
        </p:nvSpPr>
        <p:spPr/>
        <p:txBody>
          <a:bodyPr/>
          <a:lstStyle/>
          <a:p>
            <a:pPr marL="357505" indent="-357505">
              <a:buNone/>
            </a:pPr>
            <a:r>
              <a:rPr lang="en-CA" dirty="0"/>
              <a:t>	Perform a recursive depth-first traversal on this same graph</a:t>
            </a:r>
            <a:endParaRPr lang="en-CA" dirty="0"/>
          </a:p>
        </p:txBody>
      </p:sp>
      <p:pic>
        <p:nvPicPr>
          <p:cNvPr id="15" name="Picture 3"/>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2474705" y="2708920"/>
            <a:ext cx="4486283" cy="24218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2082" name="Picture 2" descr="C:\Users\dwharder\Desktop\b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75301" y="2708920"/>
            <a:ext cx="4486283" cy="24218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a:t>Example</a:t>
            </a:r>
            <a:endParaRPr lang="en-CA" dirty="0"/>
          </a:p>
        </p:txBody>
      </p:sp>
      <p:sp>
        <p:nvSpPr>
          <p:cNvPr id="3" name="Content Placeholder 2"/>
          <p:cNvSpPr>
            <a:spLocks noGrp="1"/>
          </p:cNvSpPr>
          <p:nvPr>
            <p:ph idx="1"/>
          </p:nvPr>
        </p:nvSpPr>
        <p:spPr/>
        <p:txBody>
          <a:bodyPr/>
          <a:lstStyle/>
          <a:p>
            <a:pPr marL="357505" indent="-357505">
              <a:buNone/>
            </a:pPr>
            <a:r>
              <a:rPr lang="en-CA" dirty="0"/>
              <a:t>	Performing a recursive depth-first traversal:</a:t>
            </a:r>
            <a:endParaRPr lang="en-CA" dirty="0"/>
          </a:p>
          <a:p>
            <a:pPr lvl="1"/>
            <a:r>
              <a:rPr lang="en-CA" dirty="0"/>
              <a:t>Visit the first node</a:t>
            </a:r>
            <a:endParaRPr lang="en-CA" dirty="0"/>
          </a:p>
          <a:p>
            <a:pPr marL="457200" lvl="1" indent="0">
              <a:buNone/>
            </a:pPr>
            <a:r>
              <a:rPr lang="en-CA" dirty="0"/>
              <a:t>			A</a:t>
            </a:r>
            <a:endParaRPr lang="en-CA"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endParaRPr lang="en-CA" dirty="0"/>
          </a:p>
        </p:txBody>
      </p:sp>
      <p:sp>
        <p:nvSpPr>
          <p:cNvPr id="3" name="Content Placeholder 2"/>
          <p:cNvSpPr>
            <a:spLocks noGrp="1"/>
          </p:cNvSpPr>
          <p:nvPr>
            <p:ph idx="1"/>
          </p:nvPr>
        </p:nvSpPr>
        <p:spPr/>
        <p:txBody>
          <a:bodyPr/>
          <a:lstStyle/>
          <a:p>
            <a:pPr marL="357505" indent="-357505">
              <a:buNone/>
            </a:pPr>
            <a:r>
              <a:rPr lang="en-CA" dirty="0"/>
              <a:t>	Performing a recursive depth-first traversal:</a:t>
            </a:r>
            <a:endParaRPr lang="en-CA" dirty="0"/>
          </a:p>
          <a:p>
            <a:pPr lvl="1"/>
            <a:r>
              <a:rPr lang="en-CA" dirty="0"/>
              <a:t>A has an unvisited neighbor</a:t>
            </a:r>
            <a:endParaRPr lang="en-CA" dirty="0"/>
          </a:p>
          <a:p>
            <a:pPr marL="457200" lvl="1" indent="0">
              <a:buNone/>
            </a:pPr>
            <a:r>
              <a:rPr lang="en-CA" dirty="0"/>
              <a:t>			A, B</a:t>
            </a:r>
            <a:endParaRPr lang="en-CA" dirty="0"/>
          </a:p>
        </p:txBody>
      </p:sp>
      <p:pic>
        <p:nvPicPr>
          <p:cNvPr id="5" name="Picture 3" descr="C:\Users\dwharder\Desktop\b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75301" y="2708920"/>
            <a:ext cx="4486283" cy="24218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endParaRPr lang="en-CA" dirty="0"/>
          </a:p>
        </p:txBody>
      </p:sp>
      <p:sp>
        <p:nvSpPr>
          <p:cNvPr id="3" name="Content Placeholder 2"/>
          <p:cNvSpPr>
            <a:spLocks noGrp="1"/>
          </p:cNvSpPr>
          <p:nvPr>
            <p:ph idx="1"/>
          </p:nvPr>
        </p:nvSpPr>
        <p:spPr/>
        <p:txBody>
          <a:bodyPr/>
          <a:lstStyle/>
          <a:p>
            <a:pPr marL="357505" indent="-357505">
              <a:buNone/>
            </a:pPr>
            <a:r>
              <a:rPr lang="en-CA" dirty="0"/>
              <a:t>	Performing a recursive depth-first traversal:</a:t>
            </a:r>
            <a:endParaRPr lang="en-CA" dirty="0"/>
          </a:p>
          <a:p>
            <a:pPr lvl="1"/>
            <a:r>
              <a:rPr lang="en-CA" dirty="0"/>
              <a:t>B has an unvisited neighbor</a:t>
            </a:r>
            <a:endParaRPr lang="en-CA" dirty="0"/>
          </a:p>
          <a:p>
            <a:pPr marL="457200" lvl="1" indent="0">
              <a:buNone/>
            </a:pPr>
            <a:r>
              <a:rPr lang="en-CA" dirty="0"/>
              <a:t>			A, B, C</a:t>
            </a:r>
            <a:endParaRPr lang="en-CA" dirty="0"/>
          </a:p>
        </p:txBody>
      </p:sp>
      <p:pic>
        <p:nvPicPr>
          <p:cNvPr id="5" name="Picture 4" descr="C:\Users\dwharder\Desktop\b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75301" y="2708920"/>
            <a:ext cx="4486283" cy="24218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dirty="0">
                <a:latin typeface="Arial" panose="020B0604020202090204" pitchFamily="34" charset="0"/>
                <a:cs typeface="Arial" panose="020B0604020202090204" pitchFamily="34" charset="0"/>
              </a:rPr>
              <a:t>Outline</a:t>
            </a:r>
            <a:endParaRPr lang="en-US" altLang="en-US" dirty="0">
              <a:latin typeface="Arial" panose="020B0604020202090204" pitchFamily="34" charset="0"/>
              <a:cs typeface="Arial" panose="020B0604020202090204" pitchFamily="34" charset="0"/>
            </a:endParaRPr>
          </a:p>
        </p:txBody>
      </p:sp>
      <p:sp>
        <p:nvSpPr>
          <p:cNvPr id="5123" name="Rectangle 3"/>
          <p:cNvSpPr>
            <a:spLocks noGrp="1" noChangeArrowheads="1"/>
          </p:cNvSpPr>
          <p:nvPr>
            <p:ph type="body" idx="1"/>
          </p:nvPr>
        </p:nvSpPr>
        <p:spPr/>
        <p:txBody>
          <a:bodyPr/>
          <a:lstStyle/>
          <a:p>
            <a:pPr>
              <a:buFont typeface="Arial" panose="020B0604020202090204" pitchFamily="34" charset="0"/>
              <a:buNone/>
            </a:pPr>
            <a:r>
              <a:rPr lang="en-US" altLang="en-US" dirty="0">
                <a:latin typeface="Arial" panose="020B0604020202090204" pitchFamily="34" charset="0"/>
                <a:cs typeface="Arial" panose="020B0604020202090204" pitchFamily="34" charset="0"/>
              </a:rPr>
              <a:t>	We will look at traversals of graphs</a:t>
            </a:r>
            <a:endParaRPr lang="en-US" altLang="en-US" dirty="0">
              <a:latin typeface="Arial" panose="020B0604020202090204" pitchFamily="34" charset="0"/>
              <a:cs typeface="Arial" panose="020B0604020202090204" pitchFamily="34" charset="0"/>
            </a:endParaRPr>
          </a:p>
          <a:p>
            <a:pPr lvl="1"/>
            <a:r>
              <a:rPr lang="en-US" altLang="en-US" dirty="0">
                <a:latin typeface="Arial" panose="020B0604020202090204" pitchFamily="34" charset="0"/>
                <a:cs typeface="Arial" panose="020B0604020202090204" pitchFamily="34" charset="0"/>
              </a:rPr>
              <a:t>Breadth-first or depth-first traversals</a:t>
            </a:r>
            <a:endParaRPr lang="en-US" altLang="en-US" dirty="0">
              <a:latin typeface="Arial" panose="020B0604020202090204" pitchFamily="34" charset="0"/>
              <a:cs typeface="Arial" panose="020B0604020202090204" pitchFamily="34" charset="0"/>
            </a:endParaRPr>
          </a:p>
          <a:p>
            <a:pPr lvl="1"/>
            <a:r>
              <a:rPr lang="en-US" altLang="en-US" dirty="0">
                <a:latin typeface="Arial" panose="020B0604020202090204" pitchFamily="34" charset="0"/>
                <a:cs typeface="Arial" panose="020B0604020202090204" pitchFamily="34" charset="0"/>
              </a:rPr>
              <a:t>Must avoid cycles</a:t>
            </a:r>
            <a:endParaRPr lang="en-US" altLang="en-US" dirty="0">
              <a:latin typeface="Arial" panose="020B0604020202090204" pitchFamily="34" charset="0"/>
              <a:cs typeface="Arial" panose="020B0604020202090204" pitchFamily="34" charset="0"/>
            </a:endParaRPr>
          </a:p>
          <a:p>
            <a:pPr lvl="1"/>
            <a:r>
              <a:rPr lang="en-US" altLang="en-US" dirty="0">
                <a:latin typeface="Arial" panose="020B0604020202090204" pitchFamily="34" charset="0"/>
                <a:cs typeface="Arial" panose="020B0604020202090204" pitchFamily="34" charset="0"/>
              </a:rPr>
              <a:t>Depth-first traversals can be recursive or iterative</a:t>
            </a:r>
            <a:endParaRPr lang="en-US" altLang="en-US" dirty="0">
              <a:latin typeface="Arial" panose="020B0604020202090204" pitchFamily="34" charset="0"/>
              <a:cs typeface="Arial" panose="020B0604020202090204" pitchFamily="34" charset="0"/>
            </a:endParaRPr>
          </a:p>
          <a:p>
            <a:pPr lvl="1"/>
            <a:r>
              <a:rPr lang="en-US" altLang="en-US" dirty="0">
                <a:latin typeface="Arial" panose="020B0604020202090204" pitchFamily="34" charset="0"/>
                <a:cs typeface="Arial" panose="020B0604020202090204" pitchFamily="34" charset="0"/>
              </a:rPr>
              <a:t>Problems that can be solved using traversals</a:t>
            </a:r>
            <a:endParaRPr lang="en-US" altLang="en-US" dirty="0">
              <a:latin typeface="Arial" panose="020B0604020202090204" pitchFamily="34" charset="0"/>
              <a:cs typeface="Arial" panose="020B0604020202090204" pitchFamily="34" charset="0"/>
            </a:endParaRPr>
          </a:p>
          <a:p>
            <a:pPr lvl="1"/>
            <a:endParaRPr lang="en-US" altLang="en-US" dirty="0">
              <a:latin typeface="Arial" panose="020B0604020202090204" pitchFamily="34" charset="0"/>
              <a:cs typeface="Arial" panose="020B0604020202090204" pitchFamily="34" charset="0"/>
            </a:endParaRPr>
          </a:p>
          <a:p>
            <a:pPr lvl="1"/>
            <a:endParaRPr lang="en-US" altLang="en-US" dirty="0">
              <a:latin typeface="Arial" panose="020B0604020202090204" pitchFamily="34" charset="0"/>
              <a:cs typeface="Arial" panose="020B0604020202090204" pitchFamily="34" charset="0"/>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endParaRPr lang="en-CA" dirty="0"/>
          </a:p>
        </p:txBody>
      </p:sp>
      <p:sp>
        <p:nvSpPr>
          <p:cNvPr id="3" name="Content Placeholder 2"/>
          <p:cNvSpPr>
            <a:spLocks noGrp="1"/>
          </p:cNvSpPr>
          <p:nvPr>
            <p:ph idx="1"/>
          </p:nvPr>
        </p:nvSpPr>
        <p:spPr/>
        <p:txBody>
          <a:bodyPr/>
          <a:lstStyle/>
          <a:p>
            <a:pPr marL="357505" indent="-357505">
              <a:buNone/>
            </a:pPr>
            <a:r>
              <a:rPr lang="en-CA" dirty="0"/>
              <a:t>	Performing a recursive depth-first traversal:</a:t>
            </a:r>
            <a:endParaRPr lang="en-CA" dirty="0"/>
          </a:p>
          <a:p>
            <a:pPr lvl="1"/>
            <a:r>
              <a:rPr lang="en-CA" dirty="0"/>
              <a:t>C has an unvisited neighbor</a:t>
            </a:r>
            <a:endParaRPr lang="en-CA" dirty="0"/>
          </a:p>
          <a:p>
            <a:pPr marL="457200" lvl="1" indent="0">
              <a:buNone/>
            </a:pPr>
            <a:r>
              <a:rPr lang="en-CA" dirty="0"/>
              <a:t>			A, B, C, D</a:t>
            </a:r>
            <a:endParaRPr lang="en-CA" dirty="0"/>
          </a:p>
          <a:p>
            <a:pPr marL="357505" indent="-357505">
              <a:buNone/>
            </a:pPr>
            <a:endParaRPr lang="en-CA" dirty="0"/>
          </a:p>
        </p:txBody>
      </p:sp>
      <p:pic>
        <p:nvPicPr>
          <p:cNvPr id="6" name="Picture 5" descr="C:\Users\dwharder\Desktop\b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75301" y="2708920"/>
            <a:ext cx="4486283" cy="24218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endParaRPr lang="en-CA" dirty="0"/>
          </a:p>
        </p:txBody>
      </p:sp>
      <p:sp>
        <p:nvSpPr>
          <p:cNvPr id="3" name="Content Placeholder 2"/>
          <p:cNvSpPr>
            <a:spLocks noGrp="1"/>
          </p:cNvSpPr>
          <p:nvPr>
            <p:ph idx="1"/>
          </p:nvPr>
        </p:nvSpPr>
        <p:spPr/>
        <p:txBody>
          <a:bodyPr/>
          <a:lstStyle/>
          <a:p>
            <a:pPr marL="357505" indent="-357505">
              <a:buNone/>
            </a:pPr>
            <a:r>
              <a:rPr lang="en-CA" dirty="0"/>
              <a:t>	Performing a recursive depth-first traversal:</a:t>
            </a:r>
            <a:endParaRPr lang="en-CA" dirty="0"/>
          </a:p>
          <a:p>
            <a:pPr lvl="1"/>
            <a:r>
              <a:rPr lang="en-CA" dirty="0"/>
              <a:t>D has no unvisited neighbors, so we return to C</a:t>
            </a:r>
            <a:endParaRPr lang="en-CA" dirty="0"/>
          </a:p>
          <a:p>
            <a:pPr marL="457200" lvl="1" indent="0">
              <a:buNone/>
            </a:pPr>
            <a:r>
              <a:rPr lang="en-CA" dirty="0"/>
              <a:t>			A, B, C, D, E</a:t>
            </a:r>
            <a:endParaRPr lang="en-CA" dirty="0"/>
          </a:p>
        </p:txBody>
      </p:sp>
      <p:pic>
        <p:nvPicPr>
          <p:cNvPr id="6" name="Picture 6" descr="C:\Users\dwharder\Desktop\b5.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75301" y="2708920"/>
            <a:ext cx="4486283" cy="24218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endParaRPr lang="en-CA" dirty="0"/>
          </a:p>
        </p:txBody>
      </p:sp>
      <p:sp>
        <p:nvSpPr>
          <p:cNvPr id="3" name="Content Placeholder 2"/>
          <p:cNvSpPr>
            <a:spLocks noGrp="1"/>
          </p:cNvSpPr>
          <p:nvPr>
            <p:ph idx="1"/>
          </p:nvPr>
        </p:nvSpPr>
        <p:spPr/>
        <p:txBody>
          <a:bodyPr/>
          <a:lstStyle/>
          <a:p>
            <a:pPr marL="357505" indent="-357505">
              <a:buNone/>
            </a:pPr>
            <a:r>
              <a:rPr lang="en-CA" dirty="0"/>
              <a:t>	Performing a recursive depth-first traversal:</a:t>
            </a:r>
            <a:endParaRPr lang="en-CA" dirty="0"/>
          </a:p>
          <a:p>
            <a:pPr lvl="1"/>
            <a:r>
              <a:rPr lang="en-CA" dirty="0"/>
              <a:t>E has an unvisited neighbor</a:t>
            </a:r>
            <a:endParaRPr lang="en-CA" dirty="0"/>
          </a:p>
          <a:p>
            <a:pPr marL="457200" lvl="1" indent="0">
              <a:buNone/>
            </a:pPr>
            <a:r>
              <a:rPr lang="en-CA" dirty="0"/>
              <a:t>			A, B, C, D, E, G</a:t>
            </a:r>
            <a:endParaRPr lang="en-CA" dirty="0"/>
          </a:p>
        </p:txBody>
      </p:sp>
      <p:pic>
        <p:nvPicPr>
          <p:cNvPr id="6" name="Picture 7" descr="C:\Users\dwharder\Desktop\b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75301" y="2708920"/>
            <a:ext cx="4486283" cy="24218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endParaRPr lang="en-CA" dirty="0"/>
          </a:p>
        </p:txBody>
      </p:sp>
      <p:sp>
        <p:nvSpPr>
          <p:cNvPr id="3" name="Content Placeholder 2"/>
          <p:cNvSpPr>
            <a:spLocks noGrp="1"/>
          </p:cNvSpPr>
          <p:nvPr>
            <p:ph idx="1"/>
          </p:nvPr>
        </p:nvSpPr>
        <p:spPr/>
        <p:txBody>
          <a:bodyPr/>
          <a:lstStyle/>
          <a:p>
            <a:pPr marL="357505" indent="-357505">
              <a:buNone/>
            </a:pPr>
            <a:r>
              <a:rPr lang="en-CA" dirty="0"/>
              <a:t>	Performing a recursive depth-first traversal:</a:t>
            </a:r>
            <a:endParaRPr lang="en-CA" dirty="0"/>
          </a:p>
          <a:p>
            <a:pPr lvl="1"/>
            <a:r>
              <a:rPr lang="en-CA" dirty="0"/>
              <a:t>F has an unvisited neighbor</a:t>
            </a:r>
            <a:endParaRPr lang="en-CA" dirty="0"/>
          </a:p>
          <a:p>
            <a:pPr marL="457200" lvl="1" indent="0">
              <a:buNone/>
            </a:pPr>
            <a:r>
              <a:rPr lang="en-CA" dirty="0"/>
              <a:t>			A, B, C, D, E, G, I</a:t>
            </a:r>
            <a:endParaRPr lang="en-CA" dirty="0"/>
          </a:p>
        </p:txBody>
      </p:sp>
      <p:pic>
        <p:nvPicPr>
          <p:cNvPr id="6" name="Picture 8" descr="C:\Users\dwharder\Desktop\b7.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75301" y="2708920"/>
            <a:ext cx="4486283" cy="24218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endParaRPr lang="en-CA" dirty="0"/>
          </a:p>
        </p:txBody>
      </p:sp>
      <p:sp>
        <p:nvSpPr>
          <p:cNvPr id="3" name="Content Placeholder 2"/>
          <p:cNvSpPr>
            <a:spLocks noGrp="1"/>
          </p:cNvSpPr>
          <p:nvPr>
            <p:ph idx="1"/>
          </p:nvPr>
        </p:nvSpPr>
        <p:spPr/>
        <p:txBody>
          <a:bodyPr/>
          <a:lstStyle/>
          <a:p>
            <a:pPr marL="357505" indent="-357505">
              <a:buNone/>
            </a:pPr>
            <a:r>
              <a:rPr lang="en-CA" dirty="0"/>
              <a:t>	Performing a recursive depth-first traversal:</a:t>
            </a:r>
            <a:endParaRPr lang="en-CA" dirty="0"/>
          </a:p>
          <a:p>
            <a:pPr lvl="1"/>
            <a:r>
              <a:rPr lang="en-CA" dirty="0"/>
              <a:t>H has an unvisited neighbor</a:t>
            </a:r>
            <a:endParaRPr lang="en-CA" dirty="0"/>
          </a:p>
          <a:p>
            <a:pPr marL="457200" lvl="1" indent="0">
              <a:buNone/>
            </a:pPr>
            <a:r>
              <a:rPr lang="en-CA" dirty="0"/>
              <a:t>			A, B, C, D, E, G, I, H</a:t>
            </a:r>
            <a:endParaRPr lang="en-CA" dirty="0"/>
          </a:p>
        </p:txBody>
      </p:sp>
      <p:pic>
        <p:nvPicPr>
          <p:cNvPr id="7" name="Picture 9" descr="C:\Users\dwharder\Desktop\b8.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75301" y="2708920"/>
            <a:ext cx="4486283" cy="24218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endParaRPr lang="en-CA" dirty="0"/>
          </a:p>
        </p:txBody>
      </p:sp>
      <p:sp>
        <p:nvSpPr>
          <p:cNvPr id="3" name="Content Placeholder 2"/>
          <p:cNvSpPr>
            <a:spLocks noGrp="1"/>
          </p:cNvSpPr>
          <p:nvPr>
            <p:ph idx="1"/>
          </p:nvPr>
        </p:nvSpPr>
        <p:spPr/>
        <p:txBody>
          <a:bodyPr/>
          <a:lstStyle/>
          <a:p>
            <a:pPr marL="357505" indent="-357505">
              <a:buNone/>
            </a:pPr>
            <a:r>
              <a:rPr lang="en-CA" dirty="0"/>
              <a:t>	Performing a recursive depth-first traversal:</a:t>
            </a:r>
            <a:endParaRPr lang="en-CA" dirty="0"/>
          </a:p>
          <a:p>
            <a:pPr lvl="1"/>
            <a:r>
              <a:rPr lang="en-CA" dirty="0"/>
              <a:t>We </a:t>
            </a:r>
            <a:r>
              <a:rPr lang="en-CA" dirty="0" err="1"/>
              <a:t>recurse</a:t>
            </a:r>
            <a:r>
              <a:rPr lang="en-CA" dirty="0"/>
              <a:t> back to C which has an unvisited neighbour</a:t>
            </a:r>
            <a:endParaRPr lang="en-CA" dirty="0"/>
          </a:p>
          <a:p>
            <a:pPr marL="457200" lvl="1" indent="0">
              <a:buNone/>
            </a:pPr>
            <a:r>
              <a:rPr lang="en-CA" dirty="0"/>
              <a:t>			A, B, C, D, E, G, I, H, F</a:t>
            </a:r>
            <a:endParaRPr lang="en-CA" dirty="0"/>
          </a:p>
        </p:txBody>
      </p:sp>
      <p:pic>
        <p:nvPicPr>
          <p:cNvPr id="7" name="Picture 10" descr="C:\Users\dwharder\Desktop\b9.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75301" y="2708920"/>
            <a:ext cx="4486283" cy="24218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endParaRPr lang="en-CA" dirty="0"/>
          </a:p>
        </p:txBody>
      </p:sp>
      <p:sp>
        <p:nvSpPr>
          <p:cNvPr id="3" name="Content Placeholder 2"/>
          <p:cNvSpPr>
            <a:spLocks noGrp="1"/>
          </p:cNvSpPr>
          <p:nvPr>
            <p:ph idx="1"/>
          </p:nvPr>
        </p:nvSpPr>
        <p:spPr/>
        <p:txBody>
          <a:bodyPr/>
          <a:lstStyle/>
          <a:p>
            <a:pPr marL="357505" indent="-357505">
              <a:buNone/>
            </a:pPr>
            <a:r>
              <a:rPr lang="en-CA" dirty="0"/>
              <a:t>	Performing a recursive depth-first traversal:</a:t>
            </a:r>
            <a:endParaRPr lang="en-CA" dirty="0"/>
          </a:p>
          <a:p>
            <a:pPr lvl="1"/>
            <a:r>
              <a:rPr lang="en-CA" dirty="0"/>
              <a:t>We </a:t>
            </a:r>
            <a:r>
              <a:rPr lang="en-CA" dirty="0" err="1"/>
              <a:t>recurse</a:t>
            </a:r>
            <a:r>
              <a:rPr lang="en-CA" dirty="0"/>
              <a:t> finding that no other nodes have unvisited neighbours</a:t>
            </a:r>
            <a:endParaRPr lang="en-CA" dirty="0"/>
          </a:p>
          <a:p>
            <a:pPr marL="457200" lvl="1" indent="0">
              <a:buNone/>
            </a:pPr>
            <a:r>
              <a:rPr lang="en-CA" dirty="0"/>
              <a:t>			A, B, C, D, E, G, I, H, F</a:t>
            </a:r>
            <a:endParaRPr lang="en-CA" dirty="0"/>
          </a:p>
        </p:txBody>
      </p:sp>
      <p:pic>
        <p:nvPicPr>
          <p:cNvPr id="4" name="Picture 10" descr="C:\Users\dwharder\Desktop\b9.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75301" y="2708920"/>
            <a:ext cx="4486283" cy="24218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Content Placeholder 2"/>
          <p:cNvSpPr>
            <a:spLocks noGrp="1"/>
          </p:cNvSpPr>
          <p:nvPr>
            <p:ph idx="1"/>
          </p:nvPr>
        </p:nvSpPr>
        <p:spPr/>
        <p:txBody>
          <a:bodyPr/>
          <a:lstStyle/>
          <a:p>
            <a:pPr>
              <a:buFont typeface="Arial" panose="020B0604020202090204" pitchFamily="34" charset="0"/>
              <a:buNone/>
            </a:pPr>
            <a:r>
              <a:rPr lang="en-CA" altLang="en-US" dirty="0">
                <a:latin typeface="Arial" panose="020B0604020202090204" pitchFamily="34" charset="0"/>
                <a:cs typeface="Arial" panose="020B0604020202090204" pitchFamily="34" charset="0"/>
              </a:rPr>
              <a:t>	The order in which vertices can differ greatly</a:t>
            </a:r>
            <a:endParaRPr lang="en-CA" altLang="en-US" dirty="0">
              <a:latin typeface="Arial" panose="020B0604020202090204" pitchFamily="34" charset="0"/>
              <a:cs typeface="Arial" panose="020B0604020202090204" pitchFamily="34" charset="0"/>
            </a:endParaRPr>
          </a:p>
          <a:p>
            <a:pPr lvl="1"/>
            <a:r>
              <a:rPr lang="en-CA" altLang="en-US" dirty="0">
                <a:latin typeface="Arial" panose="020B0604020202090204" pitchFamily="34" charset="0"/>
                <a:cs typeface="Arial" panose="020B0604020202090204" pitchFamily="34" charset="0"/>
              </a:rPr>
              <a:t>An iterative depth-first traversal may also be different again</a:t>
            </a:r>
            <a:endParaRPr lang="en-CA" altLang="en-US" dirty="0">
              <a:latin typeface="Arial" panose="020B0604020202090204" pitchFamily="34" charset="0"/>
              <a:cs typeface="Arial" panose="020B0604020202090204" pitchFamily="34" charset="0"/>
            </a:endParaRPr>
          </a:p>
        </p:txBody>
      </p:sp>
      <p:sp>
        <p:nvSpPr>
          <p:cNvPr id="7172" name="Title 1"/>
          <p:cNvSpPr>
            <a:spLocks noGrp="1"/>
          </p:cNvSpPr>
          <p:nvPr>
            <p:ph type="title"/>
          </p:nvPr>
        </p:nvSpPr>
        <p:spPr/>
        <p:txBody>
          <a:bodyPr/>
          <a:lstStyle/>
          <a:p>
            <a:r>
              <a:rPr lang="en-CA" altLang="en-US" dirty="0">
                <a:latin typeface="Arial" panose="020B0604020202090204" pitchFamily="34" charset="0"/>
                <a:cs typeface="Arial" panose="020B0604020202090204" pitchFamily="34" charset="0"/>
              </a:rPr>
              <a:t>Comparison</a:t>
            </a:r>
            <a:endParaRPr lang="en-CA" altLang="en-US" dirty="0">
              <a:latin typeface="Arial" panose="020B0604020202090204" pitchFamily="34" charset="0"/>
              <a:cs typeface="Arial" panose="020B0604020202090204" pitchFamily="34" charset="0"/>
            </a:endParaRPr>
          </a:p>
        </p:txBody>
      </p:sp>
      <p:pic>
        <p:nvPicPr>
          <p:cNvPr id="7" name="Picture 10" descr="C:\Users\dwharder\Desktop\b9.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88024" y="3301508"/>
            <a:ext cx="4104456" cy="221572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7" descr="C:\Users\dwharder\Desktop\a1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3301509"/>
            <a:ext cx="4104456" cy="221572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561697" y="2686675"/>
            <a:ext cx="2557110" cy="369332"/>
          </a:xfrm>
          <a:prstGeom prst="rect">
            <a:avLst/>
          </a:prstGeom>
        </p:spPr>
        <p:txBody>
          <a:bodyPr wrap="none">
            <a:spAutoFit/>
          </a:bodyPr>
          <a:lstStyle/>
          <a:p>
            <a:r>
              <a:rPr lang="en-CA" dirty="0"/>
              <a:t>A, B, C, D, E, G, I, H, F</a:t>
            </a:r>
            <a:endParaRPr lang="en-CA" dirty="0"/>
          </a:p>
        </p:txBody>
      </p:sp>
      <p:sp>
        <p:nvSpPr>
          <p:cNvPr id="3" name="Rectangle 2"/>
          <p:cNvSpPr/>
          <p:nvPr/>
        </p:nvSpPr>
        <p:spPr>
          <a:xfrm>
            <a:off x="971600" y="2686675"/>
            <a:ext cx="2531527" cy="369332"/>
          </a:xfrm>
          <a:prstGeom prst="rect">
            <a:avLst/>
          </a:prstGeom>
        </p:spPr>
        <p:txBody>
          <a:bodyPr wrap="none">
            <a:spAutoFit/>
          </a:bodyPr>
          <a:lstStyle/>
          <a:p>
            <a:r>
              <a:rPr lang="en-CA" dirty="0"/>
              <a:t>A, B, C, E, D, F, G, H, I</a:t>
            </a:r>
            <a:endParaRPr lang="en-CA"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Applications</a:t>
            </a:r>
            <a:endParaRPr lang="en-CA" dirty="0"/>
          </a:p>
        </p:txBody>
      </p:sp>
      <p:sp>
        <p:nvSpPr>
          <p:cNvPr id="3" name="Content Placeholder 2"/>
          <p:cNvSpPr>
            <a:spLocks noGrp="1"/>
          </p:cNvSpPr>
          <p:nvPr>
            <p:ph idx="1"/>
          </p:nvPr>
        </p:nvSpPr>
        <p:spPr/>
        <p:txBody>
          <a:bodyPr/>
          <a:lstStyle/>
          <a:p>
            <a:pPr marL="355600" indent="-355600">
              <a:buNone/>
            </a:pPr>
            <a:r>
              <a:rPr lang="en-CA" dirty="0"/>
              <a:t>	Applications of tree traversals include:</a:t>
            </a:r>
            <a:endParaRPr lang="en-CA" dirty="0"/>
          </a:p>
          <a:p>
            <a:pPr lvl="1"/>
            <a:r>
              <a:rPr lang="en-CA" dirty="0"/>
              <a:t>Determining </a:t>
            </a:r>
            <a:r>
              <a:rPr lang="en-CA" dirty="0" err="1"/>
              <a:t>connectiveness</a:t>
            </a:r>
            <a:r>
              <a:rPr lang="en-CA" dirty="0"/>
              <a:t> and finding connected sub-graphs</a:t>
            </a:r>
            <a:endParaRPr lang="en-CA" dirty="0"/>
          </a:p>
          <a:p>
            <a:pPr lvl="1"/>
            <a:r>
              <a:rPr lang="en-CA" dirty="0"/>
              <a:t>Determining the path length from one vertex to all others</a:t>
            </a:r>
            <a:endParaRPr lang="en-CA" dirty="0"/>
          </a:p>
          <a:p>
            <a:pPr lvl="1"/>
            <a:r>
              <a:rPr lang="en-CA" dirty="0"/>
              <a:t>Testing if a graph is bipartite</a:t>
            </a:r>
            <a:endParaRPr lang="en-CA" dirty="0"/>
          </a:p>
          <a:p>
            <a:pPr lvl="1"/>
            <a:r>
              <a:rPr lang="en-CA" dirty="0"/>
              <a:t>Determining maximum flow</a:t>
            </a:r>
            <a:endParaRPr lang="en-CA" dirty="0"/>
          </a:p>
          <a:p>
            <a:pPr lvl="1"/>
            <a:r>
              <a:rPr lang="en-CA" dirty="0"/>
              <a:t>Cheney’s algorithm for garbage collection</a:t>
            </a:r>
            <a:endParaRPr lang="en-CA" dirty="0"/>
          </a:p>
          <a:p>
            <a:pPr lvl="1"/>
            <a:endParaRPr lang="en-CA" dirty="0"/>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Summary</a:t>
            </a:r>
            <a:endParaRPr lang="en-CA" dirty="0"/>
          </a:p>
        </p:txBody>
      </p:sp>
      <p:sp>
        <p:nvSpPr>
          <p:cNvPr id="3" name="Content Placeholder 2"/>
          <p:cNvSpPr>
            <a:spLocks noGrp="1"/>
          </p:cNvSpPr>
          <p:nvPr>
            <p:ph idx="1"/>
          </p:nvPr>
        </p:nvSpPr>
        <p:spPr/>
        <p:txBody>
          <a:bodyPr/>
          <a:lstStyle/>
          <a:p>
            <a:pPr marL="355600" indent="-355600">
              <a:buNone/>
            </a:pPr>
            <a:r>
              <a:rPr lang="en-CA" dirty="0"/>
              <a:t>	This topic covered graph traversals</a:t>
            </a:r>
            <a:endParaRPr lang="en-CA" dirty="0"/>
          </a:p>
          <a:p>
            <a:pPr lvl="1"/>
            <a:r>
              <a:rPr lang="en-CA" dirty="0"/>
              <a:t>Considered breadth-first and depth-first traversals</a:t>
            </a:r>
            <a:endParaRPr lang="en-CA" dirty="0"/>
          </a:p>
          <a:p>
            <a:pPr lvl="1"/>
            <a:r>
              <a:rPr lang="en-CA" dirty="0"/>
              <a:t>Depth-first traversals can recursive or iterative</a:t>
            </a:r>
            <a:endParaRPr lang="en-CA" dirty="0"/>
          </a:p>
          <a:p>
            <a:pPr lvl="1"/>
            <a:r>
              <a:rPr lang="en-CA" dirty="0"/>
              <a:t>More overhead than traversals of rooted trees</a:t>
            </a:r>
            <a:endParaRPr lang="en-CA" dirty="0"/>
          </a:p>
          <a:p>
            <a:pPr lvl="1"/>
            <a:r>
              <a:rPr lang="en-CA" dirty="0"/>
              <a:t>Considered a STL approach to the design</a:t>
            </a:r>
            <a:endParaRPr lang="en-CA" dirty="0"/>
          </a:p>
          <a:p>
            <a:pPr lvl="1"/>
            <a:r>
              <a:rPr lang="en-CA" dirty="0"/>
              <a:t>Considered an example with both implementations</a:t>
            </a:r>
            <a:endParaRPr lang="en-CA" dirty="0"/>
          </a:p>
          <a:p>
            <a:pPr lvl="1"/>
            <a:r>
              <a:rPr lang="en-CA" dirty="0"/>
              <a:t>They are also called </a:t>
            </a:r>
            <a:r>
              <a:rPr lang="en-CA" i="1" dirty="0"/>
              <a:t>searches</a:t>
            </a:r>
            <a:endParaRPr lang="en-CA" i="1" dirty="0"/>
          </a:p>
          <a:p>
            <a:pPr lvl="1"/>
            <a:endParaRPr lang="en-CA" dirty="0"/>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Graph Traversal</a:t>
            </a:r>
            <a:endParaRPr lang="en-CA" dirty="0"/>
          </a:p>
        </p:txBody>
      </p:sp>
      <p:sp>
        <p:nvSpPr>
          <p:cNvPr id="3" name="Content Placeholder 2"/>
          <p:cNvSpPr>
            <a:spLocks noGrp="1"/>
          </p:cNvSpPr>
          <p:nvPr>
            <p:ph idx="1"/>
          </p:nvPr>
        </p:nvSpPr>
        <p:spPr/>
        <p:txBody>
          <a:bodyPr>
            <a:normAutofit/>
          </a:bodyPr>
          <a:lstStyle/>
          <a:p>
            <a:pPr marL="357505" indent="-357505">
              <a:buNone/>
            </a:pPr>
            <a:r>
              <a:rPr lang="en-CA" dirty="0"/>
              <a:t>	Traversals of a graph</a:t>
            </a:r>
            <a:endParaRPr lang="en-CA" dirty="0"/>
          </a:p>
          <a:p>
            <a:pPr lvl="1"/>
            <a:r>
              <a:rPr lang="en-CA" dirty="0"/>
              <a:t>A means of visiting all the vertices in a graph</a:t>
            </a:r>
            <a:endParaRPr lang="en-CA" dirty="0"/>
          </a:p>
          <a:p>
            <a:pPr lvl="1"/>
            <a:r>
              <a:rPr lang="en-CA" dirty="0"/>
              <a:t>Also called </a:t>
            </a:r>
            <a:r>
              <a:rPr lang="en-CA" i="1" dirty="0"/>
              <a:t>searches</a:t>
            </a:r>
            <a:endParaRPr lang="en-CA" dirty="0"/>
          </a:p>
          <a:p>
            <a:pPr marL="357505" indent="-357505">
              <a:buNone/>
            </a:pPr>
            <a:endParaRPr lang="en-CA" dirty="0"/>
          </a:p>
          <a:p>
            <a:pPr marL="357505" indent="-357505">
              <a:buNone/>
            </a:pPr>
            <a:r>
              <a:rPr lang="en-CA" dirty="0"/>
              <a:t>	Similar to tree traversal, we have breadth-first and depth-first traversals on graphs</a:t>
            </a:r>
            <a:endParaRPr lang="en-CA" dirty="0"/>
          </a:p>
          <a:p>
            <a:pPr lvl="1"/>
            <a:r>
              <a:rPr lang="en-CA" dirty="0">
                <a:solidFill>
                  <a:srgbClr val="FF0000"/>
                </a:solidFill>
              </a:rPr>
              <a:t>Breadth-first requires a queue</a:t>
            </a:r>
            <a:endParaRPr lang="en-CA" dirty="0">
              <a:solidFill>
                <a:srgbClr val="FF0000"/>
              </a:solidFill>
            </a:endParaRPr>
          </a:p>
          <a:p>
            <a:pPr lvl="1"/>
            <a:r>
              <a:rPr lang="en-CA" dirty="0">
                <a:solidFill>
                  <a:srgbClr val="FF0000"/>
                </a:solidFill>
              </a:rPr>
              <a:t>Depth-first requires a stack</a:t>
            </a:r>
            <a:endParaRPr lang="en-CA" dirty="0">
              <a:solidFill>
                <a:srgbClr val="FF0000"/>
              </a:solidFill>
            </a:endParaRPr>
          </a:p>
          <a:p>
            <a:pPr>
              <a:buNone/>
            </a:pPr>
            <a:endParaRPr lang="en-US" altLang="en-US" dirty="0">
              <a:latin typeface="Arial" panose="020B0604020202090204" pitchFamily="34" charset="0"/>
              <a:cs typeface="Arial" panose="020B060402020209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atin typeface="Arial" panose="020B0604020202090204" pitchFamily="34" charset="0"/>
                <a:cs typeface="Arial" panose="020B0604020202090204" pitchFamily="34" charset="0"/>
              </a:rPr>
              <a:t>References</a:t>
            </a:r>
            <a:endParaRPr lang="en-US">
              <a:latin typeface="Arial" panose="020B0604020202090204" pitchFamily="34" charset="0"/>
              <a:cs typeface="Arial" panose="020B0604020202090204" pitchFamily="34" charset="0"/>
            </a:endParaRPr>
          </a:p>
        </p:txBody>
      </p:sp>
      <p:sp>
        <p:nvSpPr>
          <p:cNvPr id="20483" name="Rectangle 3"/>
          <p:cNvSpPr>
            <a:spLocks noGrp="1" noChangeArrowheads="1"/>
          </p:cNvSpPr>
          <p:nvPr>
            <p:ph type="body" idx="1"/>
          </p:nvPr>
        </p:nvSpPr>
        <p:spPr/>
        <p:txBody>
          <a:bodyPr/>
          <a:lstStyle/>
          <a:p>
            <a:pPr marL="533400" indent="-533400">
              <a:buFontTx/>
              <a:buNone/>
              <a:defRPr/>
            </a:pPr>
            <a:r>
              <a:rPr lang="en-US" sz="1400" dirty="0">
                <a:latin typeface="Arial" panose="020B0604020202090204" pitchFamily="34" charset="0"/>
                <a:cs typeface="Arial" panose="020B0604020202090204" pitchFamily="34" charset="0"/>
              </a:rPr>
              <a:t>	Wikipedia, http</a:t>
            </a:r>
            <a:r>
              <a:rPr lang="en-US" sz="1400">
                <a:latin typeface="Arial" panose="020B0604020202090204" pitchFamily="34" charset="0"/>
                <a:cs typeface="Arial" panose="020B0604020202090204" pitchFamily="34" charset="0"/>
              </a:rPr>
              <a:t>://en.wikipedia.org/wiki/Graph_traversal</a:t>
            </a:r>
            <a:endParaRPr lang="en-US" sz="1400" dirty="0">
              <a:latin typeface="Arial" panose="020B0604020202090204" pitchFamily="34" charset="0"/>
              <a:cs typeface="Arial" panose="020B0604020202090204" pitchFamily="34" charset="0"/>
            </a:endParaRPr>
          </a:p>
          <a:p>
            <a:pPr marL="533400" indent="-533400">
              <a:buFontTx/>
              <a:buNone/>
              <a:defRPr/>
            </a:pPr>
            <a:r>
              <a:rPr lang="en-US" sz="1400" dirty="0">
                <a:latin typeface="Arial" panose="020B0604020202090204" pitchFamily="34" charset="0"/>
                <a:cs typeface="Arial" panose="020B0604020202090204" pitchFamily="34" charset="0"/>
              </a:rPr>
              <a:t>		          http://en.wikipedia.org/wiki/Depth-first_search</a:t>
            </a:r>
            <a:endParaRPr lang="en-US" sz="1400" dirty="0">
              <a:latin typeface="Arial" panose="020B0604020202090204" pitchFamily="34" charset="0"/>
              <a:cs typeface="Arial" panose="020B0604020202090204" pitchFamily="34" charset="0"/>
            </a:endParaRPr>
          </a:p>
          <a:p>
            <a:pPr marL="533400" indent="-533400">
              <a:buNone/>
              <a:defRPr/>
            </a:pPr>
            <a:r>
              <a:rPr lang="en-US" sz="1400" dirty="0">
                <a:latin typeface="Arial" panose="020B0604020202090204" pitchFamily="34" charset="0"/>
                <a:cs typeface="Arial" panose="020B0604020202090204" pitchFamily="34" charset="0"/>
              </a:rPr>
              <a:t>		          http://en.wikipedia.org/wiki/Breadth-first_search</a:t>
            </a:r>
            <a:endParaRPr lang="en-US" sz="1400" dirty="0">
              <a:latin typeface="Arial" panose="020B0604020202090204" pitchFamily="34" charset="0"/>
              <a:cs typeface="Arial" panose="020B0604020202090204" pitchFamily="34" charset="0"/>
            </a:endParaRPr>
          </a:p>
          <a:p>
            <a:pPr marL="533400" indent="-533400">
              <a:buFontTx/>
              <a:buNone/>
              <a:defRPr/>
            </a:pPr>
            <a:endParaRPr lang="en-US" sz="1400" dirty="0">
              <a:latin typeface="Arial" panose="020B0604020202090204" pitchFamily="34" charset="0"/>
              <a:cs typeface="Arial" panose="020B0604020202090204" pitchFamily="34" charset="0"/>
            </a:endParaRPr>
          </a:p>
          <a:p>
            <a:pPr marL="533400" indent="-533400" algn="just">
              <a:buFont typeface="Arial" panose="020B0604020202090204" pitchFamily="34" charset="0"/>
              <a:buNone/>
              <a:defRPr/>
            </a:pPr>
            <a:r>
              <a:rPr lang="en-US" sz="1400" dirty="0">
                <a:solidFill>
                  <a:schemeClr val="tx1">
                    <a:lumMod val="65000"/>
                    <a:lumOff val="35000"/>
                  </a:schemeClr>
                </a:solidFill>
                <a:latin typeface="Arial" panose="020B0604020202090204" pitchFamily="34" charset="0"/>
                <a:cs typeface="Arial" panose="020B0604020202090204" pitchFamily="34" charset="0"/>
              </a:rPr>
              <a:t>	These slides are provided for the ECE 250</a:t>
            </a:r>
            <a:r>
              <a:rPr lang="en-US" sz="1400" i="1" dirty="0">
                <a:solidFill>
                  <a:schemeClr val="tx1">
                    <a:lumMod val="65000"/>
                    <a:lumOff val="35000"/>
                  </a:schemeClr>
                </a:solidFill>
                <a:latin typeface="Arial" panose="020B0604020202090204" pitchFamily="34" charset="0"/>
                <a:cs typeface="Arial" panose="020B0604020202090204" pitchFamily="34" charset="0"/>
              </a:rPr>
              <a:t> Algorithms and Data Structures</a:t>
            </a:r>
            <a:r>
              <a:rPr lang="en-US" sz="1400" dirty="0">
                <a:solidFill>
                  <a:schemeClr val="tx1">
                    <a:lumMod val="65000"/>
                    <a:lumOff val="35000"/>
                  </a:schemeClr>
                </a:solidFill>
                <a:latin typeface="Arial" panose="020B0604020202090204" pitchFamily="34" charset="0"/>
                <a:cs typeface="Arial" panose="020B0604020202090204" pitchFamily="34"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endParaRPr lang="en-US" sz="1400" dirty="0">
              <a:solidFill>
                <a:schemeClr val="tx1">
                  <a:lumMod val="65000"/>
                  <a:lumOff val="35000"/>
                </a:schemeClr>
              </a:solidFill>
              <a:latin typeface="Arial" panose="020B0604020202090204" pitchFamily="34" charset="0"/>
              <a:cs typeface="Arial" panose="020B0604020202090204" pitchFamily="34" charset="0"/>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t>Graph traversal</a:t>
            </a:r>
            <a:endParaRPr lang="en-US" altLang="zh-CN" dirty="0"/>
          </a:p>
          <a:p>
            <a:pPr lvl="1"/>
            <a:r>
              <a:rPr lang="en-US" altLang="zh-CN" dirty="0"/>
              <a:t>Breadth-first</a:t>
            </a:r>
            <a:endParaRPr lang="en-US" altLang="zh-CN" dirty="0"/>
          </a:p>
          <a:p>
            <a:pPr lvl="1"/>
            <a:r>
              <a:rPr lang="en-US" altLang="zh-CN" dirty="0"/>
              <a:t>Depth-first</a:t>
            </a:r>
            <a:endParaRPr lang="en-US" altLang="zh-CN" dirty="0"/>
          </a:p>
          <a:p>
            <a:r>
              <a:rPr lang="en-US" altLang="zh-CN" dirty="0"/>
              <a:t>Applications</a:t>
            </a:r>
            <a:endParaRPr lang="en-US" altLang="zh-CN" dirty="0"/>
          </a:p>
          <a:p>
            <a:pPr lvl="1"/>
            <a:r>
              <a:rPr lang="en-CA" altLang="zh-CN" dirty="0">
                <a:solidFill>
                  <a:srgbClr val="FF0000"/>
                </a:solidFill>
              </a:rPr>
              <a:t>Connectedness</a:t>
            </a:r>
            <a:endParaRPr lang="en-CA" altLang="zh-CN" dirty="0">
              <a:solidFill>
                <a:srgbClr val="FF0000"/>
              </a:solidFill>
            </a:endParaRPr>
          </a:p>
          <a:p>
            <a:pPr lvl="1"/>
            <a:r>
              <a:rPr lang="en-CA" altLang="zh-CN" dirty="0"/>
              <a:t>Unweighted path length</a:t>
            </a:r>
            <a:endParaRPr lang="en-CA" altLang="zh-CN" dirty="0"/>
          </a:p>
          <a:p>
            <a:pPr lvl="1"/>
            <a:r>
              <a:rPr lang="en-CA" altLang="zh-CN" dirty="0"/>
              <a:t>Identifying bipartite graphs</a:t>
            </a:r>
            <a:endParaRPr lang="en-CA" altLang="zh-CN" dirty="0"/>
          </a:p>
          <a:p>
            <a:pPr lvl="1"/>
            <a:r>
              <a:rPr lang="en-US" altLang="zh-CN" dirty="0"/>
              <a:t>Image</a:t>
            </a:r>
            <a:r>
              <a:rPr lang="zh-CN" altLang="en-US" dirty="0"/>
              <a:t> </a:t>
            </a:r>
            <a:r>
              <a:rPr lang="en-US" altLang="zh-CN" dirty="0"/>
              <a:t>segmentation</a:t>
            </a:r>
            <a:r>
              <a:rPr lang="zh-CN" altLang="en-US" dirty="0"/>
              <a:t> </a:t>
            </a:r>
            <a:r>
              <a:rPr lang="en-US" altLang="zh-CN" dirty="0"/>
              <a:t>via</a:t>
            </a:r>
            <a:r>
              <a:rPr lang="zh-CN" altLang="en-US" dirty="0"/>
              <a:t> </a:t>
            </a:r>
            <a:r>
              <a:rPr lang="en-US" altLang="zh-CN" dirty="0"/>
              <a:t>graph</a:t>
            </a:r>
            <a:r>
              <a:rPr lang="zh-CN" altLang="en-US" dirty="0"/>
              <a:t> </a:t>
            </a:r>
            <a:r>
              <a:rPr lang="en-US" altLang="zh-CN" dirty="0"/>
              <a:t>cut</a:t>
            </a:r>
            <a:endParaRPr lang="zh-CN"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dirty="0">
                <a:latin typeface="Arial" panose="020B0604020202090204" pitchFamily="34" charset="0"/>
                <a:cs typeface="Arial" panose="020B0604020202090204" pitchFamily="34" charset="0"/>
              </a:rPr>
              <a:t>Outline</a:t>
            </a:r>
            <a:endParaRPr lang="en-US" altLang="en-US" dirty="0">
              <a:latin typeface="Arial" panose="020B0604020202090204" pitchFamily="34" charset="0"/>
              <a:cs typeface="Arial" panose="020B0604020202090204" pitchFamily="34" charset="0"/>
            </a:endParaRPr>
          </a:p>
        </p:txBody>
      </p:sp>
      <p:sp>
        <p:nvSpPr>
          <p:cNvPr id="5123" name="Rectangle 3"/>
          <p:cNvSpPr>
            <a:spLocks noGrp="1" noChangeArrowheads="1"/>
          </p:cNvSpPr>
          <p:nvPr>
            <p:ph type="body" idx="1"/>
          </p:nvPr>
        </p:nvSpPr>
        <p:spPr/>
        <p:txBody>
          <a:bodyPr/>
          <a:lstStyle/>
          <a:p>
            <a:pPr>
              <a:buFont typeface="Arial" panose="020B0604020202090204" pitchFamily="34" charset="0"/>
              <a:buNone/>
            </a:pPr>
            <a:r>
              <a:rPr lang="en-US" altLang="en-US" dirty="0">
                <a:latin typeface="Arial" panose="020B0604020202090204" pitchFamily="34" charset="0"/>
                <a:cs typeface="Arial" panose="020B0604020202090204" pitchFamily="34" charset="0"/>
              </a:rPr>
              <a:t>	We will use graph traversals to determine:</a:t>
            </a:r>
            <a:endParaRPr lang="en-US" altLang="en-US" dirty="0">
              <a:latin typeface="Arial" panose="020B0604020202090204" pitchFamily="34" charset="0"/>
              <a:cs typeface="Arial" panose="020B0604020202090204" pitchFamily="34" charset="0"/>
            </a:endParaRPr>
          </a:p>
          <a:p>
            <a:pPr lvl="1"/>
            <a:r>
              <a:rPr lang="en-US" altLang="en-US" dirty="0">
                <a:latin typeface="Arial" panose="020B0604020202090204" pitchFamily="34" charset="0"/>
                <a:cs typeface="Arial" panose="020B0604020202090204" pitchFamily="34" charset="0"/>
              </a:rPr>
              <a:t>Whether one vertex is connected to another</a:t>
            </a:r>
            <a:endParaRPr lang="en-US" altLang="en-US" dirty="0">
              <a:latin typeface="Arial" panose="020B0604020202090204" pitchFamily="34" charset="0"/>
              <a:cs typeface="Arial" panose="020B0604020202090204" pitchFamily="34" charset="0"/>
            </a:endParaRPr>
          </a:p>
          <a:p>
            <a:pPr lvl="1"/>
            <a:r>
              <a:rPr lang="en-US" altLang="en-US" dirty="0">
                <a:latin typeface="Arial" panose="020B0604020202090204" pitchFamily="34" charset="0"/>
                <a:cs typeface="Arial" panose="020B0604020202090204" pitchFamily="34" charset="0"/>
              </a:rPr>
              <a:t>The connected sub-graphs of a graph</a:t>
            </a:r>
            <a:endParaRPr lang="en-US" altLang="en-US" dirty="0">
              <a:latin typeface="Arial" panose="020B0604020202090204" pitchFamily="34" charset="0"/>
              <a:cs typeface="Arial" panose="020B0604020202090204" pitchFamily="34" charset="0"/>
            </a:endParaRPr>
          </a:p>
          <a:p>
            <a:pPr lvl="1"/>
            <a:endParaRPr lang="en-US" altLang="en-US" dirty="0">
              <a:latin typeface="Arial" panose="020B0604020202090204" pitchFamily="34" charset="0"/>
              <a:cs typeface="Arial" panose="020B0604020202090204" pitchFamily="34" charset="0"/>
            </a:endParaRPr>
          </a:p>
          <a:p>
            <a:pPr lvl="1"/>
            <a:endParaRPr lang="en-US" altLang="en-US" dirty="0">
              <a:latin typeface="Arial" panose="020B0604020202090204" pitchFamily="34" charset="0"/>
              <a:cs typeface="Arial" panose="020B0604020202090204" pitchFamily="34" charset="0"/>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Connected</a:t>
            </a:r>
            <a:endParaRPr lang="en-CA" dirty="0"/>
          </a:p>
        </p:txBody>
      </p:sp>
      <p:sp>
        <p:nvSpPr>
          <p:cNvPr id="3" name="Content Placeholder 2"/>
          <p:cNvSpPr>
            <a:spLocks noGrp="1"/>
          </p:cNvSpPr>
          <p:nvPr>
            <p:ph idx="1"/>
          </p:nvPr>
        </p:nvSpPr>
        <p:spPr/>
        <p:txBody>
          <a:bodyPr/>
          <a:lstStyle/>
          <a:p>
            <a:pPr marL="357505" indent="-357505">
              <a:buNone/>
            </a:pPr>
            <a:r>
              <a:rPr lang="en-CA" dirty="0"/>
              <a:t>	First, let us determine whether one vertex is connected to another</a:t>
            </a:r>
            <a:endParaRPr lang="en-CA" dirty="0"/>
          </a:p>
          <a:p>
            <a:pPr lvl="1"/>
            <a:r>
              <a:rPr lang="en-CA" altLang="en-US" i="1" dirty="0" err="1">
                <a:latin typeface="Times New Roman" panose="02020503050405090304" pitchFamily="18" charset="0"/>
                <a:cs typeface="Times New Roman" panose="02020503050405090304" pitchFamily="18" charset="0"/>
              </a:rPr>
              <a:t>v</a:t>
            </a:r>
            <a:r>
              <a:rPr lang="en-CA" altLang="en-US" i="1" baseline="-25000" dirty="0" err="1">
                <a:latin typeface="Times New Roman" panose="02020503050405090304" pitchFamily="18" charset="0"/>
                <a:cs typeface="Times New Roman" panose="02020503050405090304" pitchFamily="18" charset="0"/>
              </a:rPr>
              <a:t>j</a:t>
            </a:r>
            <a:r>
              <a:rPr lang="en-CA" altLang="en-US" dirty="0">
                <a:latin typeface="Arial" panose="020B0604020202090204" pitchFamily="34" charset="0"/>
                <a:cs typeface="Arial" panose="020B0604020202090204" pitchFamily="34" charset="0"/>
              </a:rPr>
              <a:t> is connected to </a:t>
            </a:r>
            <a:r>
              <a:rPr lang="en-CA" altLang="en-US" i="1" dirty="0" err="1">
                <a:latin typeface="Times New Roman" panose="02020503050405090304" pitchFamily="18" charset="0"/>
                <a:cs typeface="Times New Roman" panose="02020503050405090304" pitchFamily="18" charset="0"/>
              </a:rPr>
              <a:t>v</a:t>
            </a:r>
            <a:r>
              <a:rPr lang="en-CA" altLang="en-US" i="1" baseline="-25000" dirty="0" err="1">
                <a:latin typeface="Times New Roman" panose="02020503050405090304" pitchFamily="18" charset="0"/>
                <a:cs typeface="Times New Roman" panose="02020503050405090304" pitchFamily="18" charset="0"/>
              </a:rPr>
              <a:t>k</a:t>
            </a:r>
            <a:r>
              <a:rPr lang="en-CA" altLang="en-US" i="1" baseline="30000" dirty="0">
                <a:latin typeface="Arial" panose="020B0604020202090204" pitchFamily="34" charset="0"/>
                <a:cs typeface="Arial" panose="020B0604020202090204" pitchFamily="34" charset="0"/>
              </a:rPr>
              <a:t> </a:t>
            </a:r>
            <a:r>
              <a:rPr lang="en-CA" altLang="en-US" dirty="0">
                <a:latin typeface="Arial" panose="020B0604020202090204" pitchFamily="34" charset="0"/>
                <a:cs typeface="Arial" panose="020B0604020202090204" pitchFamily="34" charset="0"/>
              </a:rPr>
              <a:t> if there is a path from the first to the second</a:t>
            </a:r>
            <a:endParaRPr lang="en-CA" altLang="en-US" dirty="0">
              <a:latin typeface="Arial" panose="020B0604020202090204" pitchFamily="34" charset="0"/>
              <a:cs typeface="Arial" panose="020B0604020202090204" pitchFamily="34" charset="0"/>
            </a:endParaRPr>
          </a:p>
          <a:p>
            <a:pPr lvl="1"/>
            <a:endParaRPr lang="en-CA" altLang="en-US" dirty="0">
              <a:latin typeface="Arial" panose="020B0604020202090204" pitchFamily="34" charset="0"/>
              <a:cs typeface="Arial" panose="020B0604020202090204" pitchFamily="34" charset="0"/>
            </a:endParaRPr>
          </a:p>
          <a:p>
            <a:pPr marL="357505" indent="-357505">
              <a:buNone/>
            </a:pPr>
            <a:r>
              <a:rPr lang="en-CA" altLang="en-US" dirty="0">
                <a:latin typeface="Arial" panose="020B0604020202090204" pitchFamily="34" charset="0"/>
                <a:cs typeface="Arial" panose="020B0604020202090204" pitchFamily="34" charset="0"/>
              </a:rPr>
              <a:t>	Strategy:</a:t>
            </a:r>
            <a:endParaRPr lang="en-CA" altLang="en-US" dirty="0">
              <a:latin typeface="Arial" panose="020B0604020202090204" pitchFamily="34" charset="0"/>
              <a:cs typeface="Arial" panose="020B0604020202090204" pitchFamily="34" charset="0"/>
            </a:endParaRPr>
          </a:p>
          <a:p>
            <a:pPr lvl="1"/>
            <a:r>
              <a:rPr lang="en-CA" altLang="en-US" dirty="0">
                <a:latin typeface="Arial" panose="020B0604020202090204" pitchFamily="34" charset="0"/>
                <a:cs typeface="Arial" panose="020B0604020202090204" pitchFamily="34" charset="0"/>
              </a:rPr>
              <a:t>Perform a breadth-first traversal starting at </a:t>
            </a:r>
            <a:r>
              <a:rPr lang="en-CA" altLang="en-US" i="1" dirty="0" err="1">
                <a:latin typeface="Times New Roman" panose="02020503050405090304" pitchFamily="18" charset="0"/>
                <a:cs typeface="Times New Roman" panose="02020503050405090304" pitchFamily="18" charset="0"/>
              </a:rPr>
              <a:t>v</a:t>
            </a:r>
            <a:r>
              <a:rPr lang="en-CA" altLang="en-US" i="1" baseline="-25000" dirty="0" err="1">
                <a:latin typeface="Times New Roman" panose="02020503050405090304" pitchFamily="18" charset="0"/>
                <a:cs typeface="Times New Roman" panose="02020503050405090304" pitchFamily="18" charset="0"/>
              </a:rPr>
              <a:t>j</a:t>
            </a:r>
            <a:endParaRPr lang="en-CA" altLang="en-US" dirty="0">
              <a:latin typeface="Arial" panose="020B0604020202090204" pitchFamily="34" charset="0"/>
              <a:cs typeface="Arial" panose="020B0604020202090204" pitchFamily="34" charset="0"/>
            </a:endParaRPr>
          </a:p>
          <a:p>
            <a:pPr lvl="1"/>
            <a:r>
              <a:rPr lang="en-CA" altLang="en-US" dirty="0">
                <a:latin typeface="Arial" panose="020B0604020202090204" pitchFamily="34" charset="0"/>
                <a:cs typeface="Arial" panose="020B0604020202090204" pitchFamily="34" charset="0"/>
              </a:rPr>
              <a:t>If the vertex </a:t>
            </a:r>
            <a:r>
              <a:rPr lang="en-CA" altLang="en-US" i="1" dirty="0" err="1">
                <a:latin typeface="Times New Roman" panose="02020503050405090304" pitchFamily="18" charset="0"/>
                <a:cs typeface="Times New Roman" panose="02020503050405090304" pitchFamily="18" charset="0"/>
              </a:rPr>
              <a:t>v</a:t>
            </a:r>
            <a:r>
              <a:rPr lang="en-CA" altLang="en-US" i="1" baseline="-25000" dirty="0" err="1">
                <a:latin typeface="Times New Roman" panose="02020503050405090304" pitchFamily="18" charset="0"/>
                <a:cs typeface="Times New Roman" panose="02020503050405090304" pitchFamily="18" charset="0"/>
              </a:rPr>
              <a:t>k</a:t>
            </a:r>
            <a:r>
              <a:rPr lang="en-CA" altLang="en-US" dirty="0">
                <a:latin typeface="Arial" panose="020B0604020202090204" pitchFamily="34" charset="0"/>
                <a:cs typeface="Arial" panose="020B0604020202090204" pitchFamily="34" charset="0"/>
              </a:rPr>
              <a:t> is ever found during the traversal, return true</a:t>
            </a:r>
            <a:endParaRPr lang="en-CA" altLang="en-US" dirty="0">
              <a:latin typeface="Arial" panose="020B0604020202090204" pitchFamily="34" charset="0"/>
              <a:cs typeface="Arial" panose="020B0604020202090204" pitchFamily="34" charset="0"/>
            </a:endParaRPr>
          </a:p>
          <a:p>
            <a:pPr lvl="1"/>
            <a:r>
              <a:rPr lang="en-CA" altLang="en-US" dirty="0">
                <a:latin typeface="Arial" panose="020B0604020202090204" pitchFamily="34" charset="0"/>
                <a:cs typeface="Arial" panose="020B0604020202090204" pitchFamily="34" charset="0"/>
              </a:rPr>
              <a:t>Otherwise, return false</a:t>
            </a:r>
            <a:endParaRPr lang="en-US" altLang="en-US" dirty="0">
              <a:latin typeface="Arial" panose="020B0604020202090204" pitchFamily="34" charset="0"/>
              <a:cs typeface="Arial" panose="020B0604020202090204" pitchFamily="34" charset="0"/>
            </a:endParaRPr>
          </a:p>
          <a:p>
            <a:pPr lvl="1"/>
            <a:endParaRPr lang="en-US" altLang="en-US" dirty="0">
              <a:latin typeface="Arial" panose="020B0604020202090204" pitchFamily="34" charset="0"/>
              <a:cs typeface="Arial" panose="020B0604020202090204"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a:latin typeface="Arial" panose="020B0604020202090204" pitchFamily="34" charset="0"/>
                <a:cs typeface="Arial" panose="020B0604020202090204" pitchFamily="34" charset="0"/>
              </a:rPr>
              <a:t>Connected</a:t>
            </a:r>
            <a:endParaRPr lang="en-US" altLang="en-US" dirty="0">
              <a:latin typeface="Arial" panose="020B0604020202090204" pitchFamily="34" charset="0"/>
              <a:cs typeface="Arial" panose="020B0604020202090204" pitchFamily="34" charset="0"/>
            </a:endParaRPr>
          </a:p>
        </p:txBody>
      </p:sp>
      <p:sp>
        <p:nvSpPr>
          <p:cNvPr id="6147" name="Rectangle 3"/>
          <p:cNvSpPr>
            <a:spLocks noGrp="1" noChangeArrowheads="1"/>
          </p:cNvSpPr>
          <p:nvPr>
            <p:ph type="body" idx="1"/>
          </p:nvPr>
        </p:nvSpPr>
        <p:spPr/>
        <p:txBody>
          <a:bodyPr/>
          <a:lstStyle/>
          <a:p>
            <a:pPr>
              <a:buFont typeface="Arial" panose="020B0604020202090204" pitchFamily="34" charset="0"/>
              <a:buNone/>
            </a:pPr>
            <a:r>
              <a:rPr lang="en-US" altLang="en-US" dirty="0">
                <a:latin typeface="Arial" panose="020B0604020202090204" pitchFamily="34" charset="0"/>
                <a:cs typeface="Arial" panose="020B0604020202090204" pitchFamily="34" charset="0"/>
              </a:rPr>
              <a:t>	Consider implementing a breadth-first traversal on an undirected graph:</a:t>
            </a:r>
            <a:endParaRPr lang="en-US" altLang="en-US" dirty="0">
              <a:latin typeface="Arial" panose="020B0604020202090204" pitchFamily="34" charset="0"/>
              <a:cs typeface="Arial" panose="020B0604020202090204" pitchFamily="34" charset="0"/>
            </a:endParaRPr>
          </a:p>
          <a:p>
            <a:pPr lvl="1"/>
            <a:r>
              <a:rPr lang="en-US" altLang="en-US" dirty="0">
                <a:latin typeface="Arial" panose="020B0604020202090204" pitchFamily="34" charset="0"/>
                <a:cs typeface="Arial" panose="020B0604020202090204" pitchFamily="34" charset="0"/>
              </a:rPr>
              <a:t>Choose any vertex, mark it as visited and push it onto queue</a:t>
            </a:r>
            <a:endParaRPr lang="en-US" altLang="en-US" dirty="0">
              <a:latin typeface="Arial" panose="020B0604020202090204" pitchFamily="34" charset="0"/>
              <a:cs typeface="Arial" panose="020B0604020202090204" pitchFamily="34" charset="0"/>
            </a:endParaRPr>
          </a:p>
          <a:p>
            <a:pPr lvl="1"/>
            <a:r>
              <a:rPr lang="en-US" altLang="en-US" dirty="0">
                <a:latin typeface="Arial" panose="020B0604020202090204" pitchFamily="34" charset="0"/>
                <a:cs typeface="Arial" panose="020B0604020202090204" pitchFamily="34" charset="0"/>
              </a:rPr>
              <a:t>While the queue is not empty:</a:t>
            </a:r>
            <a:endParaRPr lang="en-US" altLang="en-US" dirty="0">
              <a:latin typeface="Arial" panose="020B0604020202090204" pitchFamily="34" charset="0"/>
              <a:cs typeface="Arial" panose="020B0604020202090204" pitchFamily="34" charset="0"/>
            </a:endParaRPr>
          </a:p>
          <a:p>
            <a:pPr lvl="2"/>
            <a:r>
              <a:rPr lang="en-US" altLang="en-US" dirty="0">
                <a:latin typeface="Arial" panose="020B0604020202090204" pitchFamily="34" charset="0"/>
                <a:cs typeface="Arial" panose="020B0604020202090204" pitchFamily="34" charset="0"/>
              </a:rPr>
              <a:t>Pop to top vertex </a:t>
            </a:r>
            <a:r>
              <a:rPr lang="en-US" altLang="en-US" i="1" dirty="0">
                <a:latin typeface="Times New Roman" panose="02020503050405090304" pitchFamily="18" charset="0"/>
                <a:cs typeface="Times New Roman" panose="02020503050405090304" pitchFamily="18" charset="0"/>
              </a:rPr>
              <a:t>v</a:t>
            </a:r>
            <a:r>
              <a:rPr lang="en-US" altLang="en-US" dirty="0">
                <a:latin typeface="Arial" panose="020B0604020202090204" pitchFamily="34" charset="0"/>
                <a:cs typeface="Arial" panose="020B0604020202090204" pitchFamily="34" charset="0"/>
              </a:rPr>
              <a:t> from the queue</a:t>
            </a:r>
            <a:endParaRPr lang="en-US" altLang="en-US" dirty="0">
              <a:latin typeface="Arial" panose="020B0604020202090204" pitchFamily="34" charset="0"/>
              <a:cs typeface="Arial" panose="020B0604020202090204" pitchFamily="34" charset="0"/>
            </a:endParaRPr>
          </a:p>
          <a:p>
            <a:pPr lvl="2"/>
            <a:r>
              <a:rPr lang="en-US" altLang="en-US" dirty="0">
                <a:latin typeface="Arial" panose="020B0604020202090204" pitchFamily="34" charset="0"/>
                <a:cs typeface="Arial" panose="020B0604020202090204" pitchFamily="34" charset="0"/>
              </a:rPr>
              <a:t>For each vertex adjacent to </a:t>
            </a:r>
            <a:r>
              <a:rPr lang="en-US" altLang="en-US" i="1" dirty="0">
                <a:latin typeface="Times New Roman" panose="02020503050405090304" pitchFamily="18" charset="0"/>
                <a:cs typeface="Times New Roman" panose="02020503050405090304" pitchFamily="18" charset="0"/>
              </a:rPr>
              <a:t>v</a:t>
            </a:r>
            <a:r>
              <a:rPr lang="en-US" altLang="en-US" dirty="0">
                <a:latin typeface="Arial" panose="020B0604020202090204" pitchFamily="34" charset="0"/>
                <a:cs typeface="Arial" panose="020B0604020202090204" pitchFamily="34" charset="0"/>
              </a:rPr>
              <a:t> that has not been visited:</a:t>
            </a:r>
            <a:endParaRPr lang="en-US" altLang="en-US" dirty="0">
              <a:latin typeface="Arial" panose="020B0604020202090204" pitchFamily="34" charset="0"/>
              <a:cs typeface="Arial" panose="020B0604020202090204" pitchFamily="34" charset="0"/>
            </a:endParaRPr>
          </a:p>
          <a:p>
            <a:pPr lvl="3"/>
            <a:r>
              <a:rPr lang="en-US" altLang="en-US" dirty="0">
                <a:latin typeface="Arial" panose="020B0604020202090204" pitchFamily="34" charset="0"/>
                <a:cs typeface="Arial" panose="020B0604020202090204" pitchFamily="34" charset="0"/>
              </a:rPr>
              <a:t>Mark it visited, and</a:t>
            </a:r>
            <a:endParaRPr lang="en-US" altLang="en-US" dirty="0">
              <a:latin typeface="Arial" panose="020B0604020202090204" pitchFamily="34" charset="0"/>
              <a:cs typeface="Arial" panose="020B0604020202090204" pitchFamily="34" charset="0"/>
            </a:endParaRPr>
          </a:p>
          <a:p>
            <a:pPr lvl="3"/>
            <a:r>
              <a:rPr lang="en-US" altLang="en-US" dirty="0">
                <a:latin typeface="Arial" panose="020B0604020202090204" pitchFamily="34" charset="0"/>
                <a:cs typeface="Arial" panose="020B0604020202090204" pitchFamily="34" charset="0"/>
              </a:rPr>
              <a:t>Push it onto the queue</a:t>
            </a:r>
            <a:endParaRPr lang="en-US" altLang="en-US" dirty="0">
              <a:latin typeface="Arial" panose="020B0604020202090204" pitchFamily="34" charset="0"/>
              <a:cs typeface="Arial" panose="020B0604020202090204" pitchFamily="34" charset="0"/>
            </a:endParaRPr>
          </a:p>
          <a:p>
            <a:pPr>
              <a:buFont typeface="Arial" panose="020B0604020202090204" pitchFamily="34" charset="0"/>
              <a:buNone/>
            </a:pPr>
            <a:endParaRPr lang="en-US" altLang="en-US" dirty="0">
              <a:latin typeface="Arial" panose="020B0604020202090204" pitchFamily="34" charset="0"/>
              <a:cs typeface="Arial" panose="020B0604020202090204" pitchFamily="34" charset="0"/>
            </a:endParaRPr>
          </a:p>
          <a:p>
            <a:pPr>
              <a:buFont typeface="Arial" panose="020B0604020202090204" pitchFamily="34" charset="0"/>
              <a:buNone/>
            </a:pPr>
            <a:r>
              <a:rPr lang="en-US" altLang="en-US" dirty="0">
                <a:latin typeface="Arial" panose="020B0604020202090204" pitchFamily="34" charset="0"/>
                <a:cs typeface="Arial" panose="020B0604020202090204" pitchFamily="34" charset="0"/>
              </a:rPr>
              <a:t>	This continues until the queue is empty</a:t>
            </a:r>
            <a:endParaRPr lang="en-US" altLang="en-US" dirty="0">
              <a:latin typeface="Arial" panose="020B0604020202090204" pitchFamily="34" charset="0"/>
              <a:cs typeface="Arial" panose="020B0604020202090204" pitchFamily="34" charset="0"/>
            </a:endParaRPr>
          </a:p>
          <a:p>
            <a:pPr lvl="1"/>
            <a:r>
              <a:rPr lang="en-US" altLang="en-US" dirty="0">
                <a:latin typeface="Arial" panose="020B0604020202090204" pitchFamily="34" charset="0"/>
                <a:cs typeface="Arial" panose="020B0604020202090204" pitchFamily="34" charset="0"/>
              </a:rPr>
              <a:t>Note: </a:t>
            </a:r>
            <a:r>
              <a:rPr lang="en-US" altLang="en-US" dirty="0">
                <a:solidFill>
                  <a:srgbClr val="FF0000"/>
                </a:solidFill>
                <a:latin typeface="Arial" panose="020B0604020202090204" pitchFamily="34" charset="0"/>
                <a:cs typeface="Arial" panose="020B0604020202090204" pitchFamily="34" charset="0"/>
              </a:rPr>
              <a:t> if there are no unvisited vertices, the graph is connected,</a:t>
            </a:r>
            <a:endParaRPr lang="en-US" altLang="en-US" dirty="0">
              <a:solidFill>
                <a:srgbClr val="FF0000"/>
              </a:solidFill>
              <a:latin typeface="Arial" panose="020B0604020202090204" pitchFamily="34" charset="0"/>
              <a:cs typeface="Arial" panose="020B0604020202090204"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Content Placeholder 2"/>
          <p:cNvSpPr>
            <a:spLocks noGrp="1"/>
          </p:cNvSpPr>
          <p:nvPr>
            <p:ph idx="1"/>
          </p:nvPr>
        </p:nvSpPr>
        <p:spPr/>
        <p:txBody>
          <a:bodyPr/>
          <a:lstStyle/>
          <a:p>
            <a:pPr>
              <a:buFont typeface="Arial" panose="020B0604020202090204" pitchFamily="34" charset="0"/>
              <a:buNone/>
            </a:pPr>
            <a:r>
              <a:rPr lang="en-CA" altLang="en-US" dirty="0">
                <a:latin typeface="Arial" panose="020B0604020202090204" pitchFamily="34" charset="0"/>
                <a:cs typeface="Arial" panose="020B0604020202090204" pitchFamily="34" charset="0"/>
              </a:rPr>
              <a:t>	Is A connected to D?</a:t>
            </a:r>
            <a:endParaRPr lang="en-CA" altLang="en-US" dirty="0">
              <a:latin typeface="Arial" panose="020B0604020202090204" pitchFamily="34" charset="0"/>
              <a:cs typeface="Arial" panose="020B0604020202090204" pitchFamily="34" charset="0"/>
            </a:endParaRPr>
          </a:p>
        </p:txBody>
      </p:sp>
      <p:pic>
        <p:nvPicPr>
          <p:cNvPr id="7171" name="Picture 3" descr="C:\Users\dwharder\Desktop\x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95513" y="2420938"/>
            <a:ext cx="4897437"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2" name="Title 1"/>
          <p:cNvSpPr>
            <a:spLocks noGrp="1"/>
          </p:cNvSpPr>
          <p:nvPr>
            <p:ph type="title"/>
          </p:nvPr>
        </p:nvSpPr>
        <p:spPr/>
        <p:txBody>
          <a:bodyPr/>
          <a:lstStyle/>
          <a:p>
            <a:r>
              <a:rPr lang="en-CA" altLang="en-US">
                <a:latin typeface="Arial" panose="020B0604020202090204" pitchFamily="34" charset="0"/>
                <a:cs typeface="Arial" panose="020B0604020202090204" pitchFamily="34" charset="0"/>
              </a:rPr>
              <a:t>Determining Connections</a:t>
            </a:r>
            <a:endParaRPr lang="en-CA" altLang="en-US">
              <a:latin typeface="Arial" panose="020B0604020202090204" pitchFamily="34" charset="0"/>
              <a:cs typeface="Arial" panose="020B0604020202090204" pitchFamily="34" charset="0"/>
            </a:endParaRPr>
          </a:p>
        </p:txBody>
      </p:sp>
      <p:graphicFrame>
        <p:nvGraphicFramePr>
          <p:cNvPr id="12" name="Table 11"/>
          <p:cNvGraphicFramePr>
            <a:graphicFrameLocks noGrp="1"/>
          </p:cNvGraphicFramePr>
          <p:nvPr/>
        </p:nvGraphicFramePr>
        <p:xfrm>
          <a:off x="2195513" y="4652963"/>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13" name="Table 12"/>
          <p:cNvGraphicFramePr>
            <a:graphicFrameLocks noGrp="1"/>
          </p:cNvGraphicFramePr>
          <p:nvPr/>
        </p:nvGraphicFramePr>
        <p:xfrm>
          <a:off x="5148263" y="4652963"/>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194" name="Picture 4" descr="C:\Users\dwharder\Desktop\x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95513" y="2420938"/>
            <a:ext cx="4897437"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Title 1"/>
          <p:cNvSpPr>
            <a:spLocks noGrp="1"/>
          </p:cNvSpPr>
          <p:nvPr>
            <p:ph type="title"/>
          </p:nvPr>
        </p:nvSpPr>
        <p:spPr/>
        <p:txBody>
          <a:bodyPr/>
          <a:lstStyle/>
          <a:p>
            <a:r>
              <a:rPr lang="en-CA" altLang="en-US">
                <a:latin typeface="Arial" panose="020B0604020202090204" pitchFamily="34" charset="0"/>
                <a:cs typeface="Arial" panose="020B0604020202090204" pitchFamily="34" charset="0"/>
              </a:rPr>
              <a:t>Determining Connections</a:t>
            </a:r>
            <a:endParaRPr lang="en-CA" altLang="en-US">
              <a:latin typeface="Arial" panose="020B0604020202090204" pitchFamily="34" charset="0"/>
              <a:cs typeface="Arial" panose="020B0604020202090204" pitchFamily="34" charset="0"/>
            </a:endParaRPr>
          </a:p>
        </p:txBody>
      </p:sp>
      <p:sp>
        <p:nvSpPr>
          <p:cNvPr id="8196" name="Content Placeholder 2"/>
          <p:cNvSpPr>
            <a:spLocks noGrp="1"/>
          </p:cNvSpPr>
          <p:nvPr>
            <p:ph idx="1"/>
          </p:nvPr>
        </p:nvSpPr>
        <p:spPr/>
        <p:txBody>
          <a:bodyPr/>
          <a:lstStyle/>
          <a:p>
            <a:pPr>
              <a:buFont typeface="Arial" panose="020B0604020202090204" pitchFamily="34" charset="0"/>
              <a:buNone/>
            </a:pPr>
            <a:r>
              <a:rPr lang="en-CA" altLang="en-US">
                <a:latin typeface="Arial" panose="020B0604020202090204" pitchFamily="34" charset="0"/>
                <a:cs typeface="Arial" panose="020B0604020202090204" pitchFamily="34" charset="0"/>
              </a:rPr>
              <a:t>	Vertex A is marked as visited and pushed onto the queue</a:t>
            </a:r>
            <a:endParaRPr lang="en-CA" altLang="en-US">
              <a:latin typeface="Arial" panose="020B0604020202090204" pitchFamily="34" charset="0"/>
              <a:cs typeface="Arial" panose="020B0604020202090204" pitchFamily="34" charset="0"/>
            </a:endParaRPr>
          </a:p>
        </p:txBody>
      </p:sp>
      <p:graphicFrame>
        <p:nvGraphicFramePr>
          <p:cNvPr id="7" name="Table 6"/>
          <p:cNvGraphicFramePr>
            <a:graphicFrameLocks noGrp="1"/>
          </p:cNvGraphicFramePr>
          <p:nvPr/>
        </p:nvGraphicFramePr>
        <p:xfrm>
          <a:off x="2195513" y="4652963"/>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r>
                        <a:rPr lang="en-CA" sz="1800" dirty="0"/>
                        <a:t>A</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8" name="Table 7"/>
          <p:cNvGraphicFramePr>
            <a:graphicFrameLocks noGrp="1"/>
          </p:cNvGraphicFramePr>
          <p:nvPr/>
        </p:nvGraphicFramePr>
        <p:xfrm>
          <a:off x="5148263" y="4652963"/>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r>
                        <a:rPr lang="en-CA" sz="1800" dirty="0"/>
                        <a:t>A</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CA" altLang="en-US">
                <a:latin typeface="Arial" panose="020B0604020202090204" pitchFamily="34" charset="0"/>
                <a:cs typeface="Arial" panose="020B0604020202090204" pitchFamily="34" charset="0"/>
              </a:rPr>
              <a:t>Determining Connections</a:t>
            </a:r>
            <a:endParaRPr lang="en-CA" altLang="en-US">
              <a:latin typeface="Arial" panose="020B0604020202090204" pitchFamily="34" charset="0"/>
              <a:cs typeface="Arial" panose="020B0604020202090204" pitchFamily="34" charset="0"/>
            </a:endParaRPr>
          </a:p>
        </p:txBody>
      </p:sp>
      <p:sp>
        <p:nvSpPr>
          <p:cNvPr id="9219" name="Content Placeholder 2"/>
          <p:cNvSpPr>
            <a:spLocks noGrp="1"/>
          </p:cNvSpPr>
          <p:nvPr>
            <p:ph idx="1"/>
          </p:nvPr>
        </p:nvSpPr>
        <p:spPr/>
        <p:txBody>
          <a:bodyPr/>
          <a:lstStyle/>
          <a:p>
            <a:pPr>
              <a:buFont typeface="Arial" panose="020B0604020202090204" pitchFamily="34" charset="0"/>
              <a:buNone/>
            </a:pPr>
            <a:r>
              <a:rPr lang="en-CA" altLang="en-US">
                <a:latin typeface="Arial" panose="020B0604020202090204" pitchFamily="34" charset="0"/>
                <a:cs typeface="Arial" panose="020B0604020202090204" pitchFamily="34" charset="0"/>
              </a:rPr>
              <a:t>	Pop the head, A, and mark and push B, F and G</a:t>
            </a:r>
            <a:endParaRPr lang="en-CA" altLang="en-US">
              <a:latin typeface="Arial" panose="020B0604020202090204" pitchFamily="34" charset="0"/>
              <a:cs typeface="Arial" panose="020B0604020202090204" pitchFamily="34" charset="0"/>
            </a:endParaRPr>
          </a:p>
        </p:txBody>
      </p:sp>
      <p:pic>
        <p:nvPicPr>
          <p:cNvPr id="9220" name="Picture 5" descr="C:\Users\dwharder\Desktop\x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95513" y="2420938"/>
            <a:ext cx="4897437"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p:cNvGraphicFramePr>
            <a:graphicFrameLocks noGrp="1"/>
          </p:cNvGraphicFramePr>
          <p:nvPr/>
        </p:nvGraphicFramePr>
        <p:xfrm>
          <a:off x="2195513" y="4652963"/>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r>
                        <a:rPr lang="en-CA" sz="1800" dirty="0"/>
                        <a:t>B</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a:t>F</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a:t>G</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6" name="Table 5"/>
          <p:cNvGraphicFramePr>
            <a:graphicFrameLocks noGrp="1"/>
          </p:cNvGraphicFramePr>
          <p:nvPr/>
        </p:nvGraphicFramePr>
        <p:xfrm>
          <a:off x="5148263" y="4652963"/>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r>
                        <a:rPr lang="en-CA" sz="1800" dirty="0"/>
                        <a:t>B</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a:t>F</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a:t>G</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CA" altLang="en-US">
                <a:latin typeface="Arial" panose="020B0604020202090204" pitchFamily="34" charset="0"/>
                <a:cs typeface="Arial" panose="020B0604020202090204" pitchFamily="34" charset="0"/>
              </a:rPr>
              <a:t>Determining Connections</a:t>
            </a:r>
            <a:endParaRPr lang="en-CA" altLang="en-US">
              <a:latin typeface="Arial" panose="020B0604020202090204" pitchFamily="34" charset="0"/>
              <a:cs typeface="Arial" panose="020B0604020202090204" pitchFamily="34" charset="0"/>
            </a:endParaRPr>
          </a:p>
        </p:txBody>
      </p:sp>
      <p:sp>
        <p:nvSpPr>
          <p:cNvPr id="10243" name="Content Placeholder 2"/>
          <p:cNvSpPr>
            <a:spLocks noGrp="1"/>
          </p:cNvSpPr>
          <p:nvPr>
            <p:ph idx="1"/>
          </p:nvPr>
        </p:nvSpPr>
        <p:spPr/>
        <p:txBody>
          <a:bodyPr/>
          <a:lstStyle/>
          <a:p>
            <a:pPr>
              <a:buFont typeface="Arial" panose="020B0604020202090204" pitchFamily="34" charset="0"/>
              <a:buNone/>
            </a:pPr>
            <a:r>
              <a:rPr lang="en-CA" altLang="en-US">
                <a:latin typeface="Arial" panose="020B0604020202090204" pitchFamily="34" charset="0"/>
                <a:cs typeface="Arial" panose="020B0604020202090204" pitchFamily="34" charset="0"/>
              </a:rPr>
              <a:t>	Pop B and mark and, in the left graph, mark and push H</a:t>
            </a:r>
            <a:endParaRPr lang="en-CA" altLang="en-US">
              <a:latin typeface="Arial" panose="020B0604020202090204" pitchFamily="34" charset="0"/>
              <a:cs typeface="Arial" panose="020B0604020202090204" pitchFamily="34" charset="0"/>
            </a:endParaRPr>
          </a:p>
          <a:p>
            <a:pPr lvl="1"/>
            <a:r>
              <a:rPr lang="en-CA" altLang="en-US">
                <a:latin typeface="Arial" panose="020B0604020202090204" pitchFamily="34" charset="0"/>
                <a:cs typeface="Arial" panose="020B0604020202090204" pitchFamily="34" charset="0"/>
              </a:rPr>
              <a:t>On the right graph, B has no unvisited adjacent vertices</a:t>
            </a:r>
            <a:endParaRPr lang="en-CA" altLang="en-US">
              <a:latin typeface="Arial" panose="020B0604020202090204" pitchFamily="34" charset="0"/>
              <a:cs typeface="Arial" panose="020B0604020202090204" pitchFamily="34" charset="0"/>
            </a:endParaRPr>
          </a:p>
        </p:txBody>
      </p:sp>
      <p:pic>
        <p:nvPicPr>
          <p:cNvPr id="10244" name="Picture 6" descr="C:\Users\dwharder\Desktop\x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95513" y="2420938"/>
            <a:ext cx="4897437"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p:cNvGraphicFramePr>
            <a:graphicFrameLocks noGrp="1"/>
          </p:cNvGraphicFramePr>
          <p:nvPr/>
        </p:nvGraphicFramePr>
        <p:xfrm>
          <a:off x="2195513" y="4652963"/>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r>
                        <a:rPr lang="en-CA" sz="1800" dirty="0"/>
                        <a:t>F</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a:t>G</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a:t>H</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6" name="Table 5"/>
          <p:cNvGraphicFramePr>
            <a:graphicFrameLocks noGrp="1"/>
          </p:cNvGraphicFramePr>
          <p:nvPr/>
        </p:nvGraphicFramePr>
        <p:xfrm>
          <a:off x="5148263" y="4652963"/>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r>
                        <a:rPr lang="en-CA" sz="1800" dirty="0"/>
                        <a:t>F</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a:t>G</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CA" altLang="en-US">
                <a:latin typeface="Arial" panose="020B0604020202090204" pitchFamily="34" charset="0"/>
                <a:cs typeface="Arial" panose="020B0604020202090204" pitchFamily="34" charset="0"/>
              </a:rPr>
              <a:t>Determining Connections</a:t>
            </a:r>
            <a:endParaRPr lang="en-CA" altLang="en-US">
              <a:latin typeface="Arial" panose="020B0604020202090204" pitchFamily="34" charset="0"/>
              <a:cs typeface="Arial" panose="020B0604020202090204" pitchFamily="34" charset="0"/>
            </a:endParaRPr>
          </a:p>
        </p:txBody>
      </p:sp>
      <p:sp>
        <p:nvSpPr>
          <p:cNvPr id="11267" name="Content Placeholder 2"/>
          <p:cNvSpPr>
            <a:spLocks noGrp="1"/>
          </p:cNvSpPr>
          <p:nvPr>
            <p:ph idx="1"/>
          </p:nvPr>
        </p:nvSpPr>
        <p:spPr/>
        <p:txBody>
          <a:bodyPr/>
          <a:lstStyle/>
          <a:p>
            <a:pPr>
              <a:buFont typeface="Arial" panose="020B0604020202090204" pitchFamily="34" charset="0"/>
              <a:buNone/>
            </a:pPr>
            <a:r>
              <a:rPr lang="en-CA" altLang="en-US">
                <a:latin typeface="Arial" panose="020B0604020202090204" pitchFamily="34" charset="0"/>
                <a:cs typeface="Arial" panose="020B0604020202090204" pitchFamily="34" charset="0"/>
              </a:rPr>
              <a:t>	Popping F results in the pushing of E</a:t>
            </a:r>
            <a:endParaRPr lang="en-CA" altLang="en-US">
              <a:latin typeface="Arial" panose="020B0604020202090204" pitchFamily="34" charset="0"/>
              <a:cs typeface="Arial" panose="020B0604020202090204" pitchFamily="34" charset="0"/>
            </a:endParaRPr>
          </a:p>
        </p:txBody>
      </p:sp>
      <p:pic>
        <p:nvPicPr>
          <p:cNvPr id="11268" name="Picture 7" descr="C:\Users\dwharder\Desktop\x5.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95513" y="2420938"/>
            <a:ext cx="4897437"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p:cNvGraphicFramePr>
            <a:graphicFrameLocks noGrp="1"/>
          </p:cNvGraphicFramePr>
          <p:nvPr/>
        </p:nvGraphicFramePr>
        <p:xfrm>
          <a:off x="2195513" y="4652963"/>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r>
                        <a:rPr lang="en-CA" sz="1800" dirty="0"/>
                        <a:t>G</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a:t>H</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a:t>E</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6" name="Table 5"/>
          <p:cNvGraphicFramePr>
            <a:graphicFrameLocks noGrp="1"/>
          </p:cNvGraphicFramePr>
          <p:nvPr/>
        </p:nvGraphicFramePr>
        <p:xfrm>
          <a:off x="5148263" y="4652963"/>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r>
                        <a:rPr lang="en-CA" sz="1800" dirty="0"/>
                        <a:t>G</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a:t>E</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ltLang="zh-CN" dirty="0"/>
              <a:t>Graph Traversal</a:t>
            </a:r>
            <a:endParaRPr lang="zh-CN" altLang="en-US" dirty="0"/>
          </a:p>
        </p:txBody>
      </p:sp>
      <p:sp>
        <p:nvSpPr>
          <p:cNvPr id="3" name="Content Placeholder 2"/>
          <p:cNvSpPr>
            <a:spLocks noGrp="1"/>
          </p:cNvSpPr>
          <p:nvPr>
            <p:ph idx="1"/>
          </p:nvPr>
        </p:nvSpPr>
        <p:spPr/>
        <p:txBody>
          <a:bodyPr/>
          <a:lstStyle/>
          <a:p>
            <a:pPr>
              <a:buNone/>
            </a:pPr>
            <a:r>
              <a:rPr lang="en-US" altLang="en-US" dirty="0">
                <a:latin typeface="Arial" panose="020B0604020202090204" pitchFamily="34" charset="0"/>
                <a:cs typeface="Arial" panose="020B0604020202090204" pitchFamily="34" charset="0"/>
              </a:rPr>
              <a:t>	Different from tree traversal: there may be multiple paths between two vertices.</a:t>
            </a:r>
            <a:endParaRPr lang="en-US" altLang="en-US" dirty="0">
              <a:latin typeface="Arial" panose="020B0604020202090204" pitchFamily="34" charset="0"/>
              <a:cs typeface="Arial" panose="020B0604020202090204" pitchFamily="34" charset="0"/>
            </a:endParaRPr>
          </a:p>
          <a:p>
            <a:pPr>
              <a:buNone/>
            </a:pPr>
            <a:r>
              <a:rPr lang="en-US" altLang="en-US" dirty="0">
                <a:latin typeface="Arial" panose="020B0604020202090204" pitchFamily="34" charset="0"/>
                <a:cs typeface="Arial" panose="020B0604020202090204" pitchFamily="34" charset="0"/>
              </a:rPr>
              <a:t>	To avoid visiting a vertex for multiple times, we have to track which vertices have already been visited </a:t>
            </a:r>
            <a:endParaRPr lang="en-US" altLang="en-US" dirty="0">
              <a:latin typeface="Arial" panose="020B0604020202090204" pitchFamily="34" charset="0"/>
              <a:cs typeface="Arial" panose="020B0604020202090204" pitchFamily="34" charset="0"/>
            </a:endParaRPr>
          </a:p>
          <a:p>
            <a:pPr lvl="1"/>
            <a:r>
              <a:rPr lang="en-US" altLang="en-US" dirty="0">
                <a:latin typeface="Arial" panose="020B0604020202090204" pitchFamily="34" charset="0"/>
                <a:cs typeface="Arial" panose="020B0604020202090204" pitchFamily="34" charset="0"/>
              </a:rPr>
              <a:t>We may have an indicator variable in each vertex</a:t>
            </a:r>
            <a:endParaRPr lang="en-US" altLang="en-US" dirty="0">
              <a:latin typeface="Arial" panose="020B0604020202090204" pitchFamily="34" charset="0"/>
              <a:cs typeface="Arial" panose="020B0604020202090204" pitchFamily="34" charset="0"/>
            </a:endParaRPr>
          </a:p>
          <a:p>
            <a:pPr lvl="1"/>
            <a:r>
              <a:rPr lang="en-US" altLang="en-US" dirty="0">
                <a:latin typeface="Arial" panose="020B0604020202090204" pitchFamily="34" charset="0"/>
                <a:cs typeface="Arial" panose="020B0604020202090204" pitchFamily="34" charset="0"/>
              </a:rPr>
              <a:t>We may use a hash table or a bit array</a:t>
            </a:r>
            <a:endParaRPr lang="en-US" altLang="en-US" dirty="0">
              <a:latin typeface="Arial" panose="020B0604020202090204" pitchFamily="34" charset="0"/>
              <a:cs typeface="Arial" panose="020B0604020202090204" pitchFamily="34" charset="0"/>
            </a:endParaRPr>
          </a:p>
          <a:p>
            <a:pPr lvl="1"/>
            <a:r>
              <a:rPr lang="en-US" altLang="en-US" dirty="0">
                <a:latin typeface="Arial" panose="020B0604020202090204" pitchFamily="34" charset="0"/>
                <a:cs typeface="Arial" panose="020B0604020202090204" pitchFamily="34" charset="0"/>
              </a:rPr>
              <a:t>Requiring </a:t>
            </a:r>
            <a:r>
              <a:rPr lang="en-US" altLang="en-US" dirty="0">
                <a:latin typeface="Symbol" panose="05050102010706020507" pitchFamily="18" charset="2"/>
                <a:cs typeface="Times New Roman" panose="02020503050405090304" pitchFamily="18" charset="0"/>
              </a:rPr>
              <a:t>Q</a:t>
            </a:r>
            <a:r>
              <a:rPr lang="en-US" altLang="en-US" dirty="0">
                <a:latin typeface="Times New Roman" panose="02020503050405090304" pitchFamily="18" charset="0"/>
                <a:cs typeface="Times New Roman" panose="02020503050405090304" pitchFamily="18" charset="0"/>
              </a:rPr>
              <a:t>(</a:t>
            </a:r>
            <a:r>
              <a:rPr lang="en-US" altLang="en-US" i="1" dirty="0">
                <a:latin typeface="Times New Roman" panose="02020503050405090304" pitchFamily="18" charset="0"/>
                <a:cs typeface="Times New Roman" panose="02020503050405090304" pitchFamily="18" charset="0"/>
              </a:rPr>
              <a:t>|V</a:t>
            </a:r>
            <a:r>
              <a:rPr lang="en-US" altLang="en-US" dirty="0">
                <a:latin typeface="Times New Roman" panose="02020503050405090304" pitchFamily="18" charset="0"/>
                <a:cs typeface="Times New Roman" panose="02020503050405090304" pitchFamily="18" charset="0"/>
              </a:rPr>
              <a:t>|)</a:t>
            </a:r>
            <a:r>
              <a:rPr lang="en-US" altLang="en-US" dirty="0">
                <a:latin typeface="Arial" panose="020B0604020202090204" pitchFamily="34" charset="0"/>
                <a:cs typeface="Arial" panose="020B0604020202090204" pitchFamily="34" charset="0"/>
              </a:rPr>
              <a:t> memory</a:t>
            </a:r>
            <a:endParaRPr lang="en-US" altLang="en-US" dirty="0">
              <a:latin typeface="Arial" panose="020B0604020202090204" pitchFamily="34" charset="0"/>
              <a:cs typeface="Arial" panose="020B0604020202090204" pitchFamily="34" charset="0"/>
            </a:endParaRPr>
          </a:p>
          <a:p>
            <a:pPr marL="357505" indent="-357505">
              <a:buNone/>
            </a:pPr>
            <a:endParaRPr lang="en-US" altLang="en-US" dirty="0">
              <a:latin typeface="Arial" panose="020B0604020202090204" pitchFamily="34" charset="0"/>
              <a:cs typeface="Arial" panose="020B0604020202090204" pitchFamily="34" charset="0"/>
            </a:endParaRPr>
          </a:p>
          <a:p>
            <a:pPr marL="357505" indent="-357505">
              <a:buNone/>
            </a:pPr>
            <a:r>
              <a:rPr lang="en-US" altLang="en-US" dirty="0">
                <a:latin typeface="Arial" panose="020B0604020202090204" pitchFamily="34" charset="0"/>
                <a:cs typeface="Arial" panose="020B0604020202090204" pitchFamily="34" charset="0"/>
              </a:rPr>
              <a:t>	The time complexity of graph traversal cannot be better than and should not be worse than </a:t>
            </a:r>
            <a:r>
              <a:rPr lang="en-US" altLang="en-US" dirty="0">
                <a:latin typeface="Symbol" panose="05050102010706020507" pitchFamily="18" charset="2"/>
                <a:cs typeface="Times New Roman" panose="02020503050405090304" pitchFamily="18" charset="0"/>
              </a:rPr>
              <a:t>Q</a:t>
            </a:r>
            <a:r>
              <a:rPr lang="en-US" altLang="en-US" dirty="0">
                <a:latin typeface="Times New Roman" panose="02020503050405090304" pitchFamily="18" charset="0"/>
                <a:cs typeface="Times New Roman" panose="02020503050405090304" pitchFamily="18" charset="0"/>
              </a:rPr>
              <a:t>(</a:t>
            </a:r>
            <a:r>
              <a:rPr lang="en-US" altLang="en-US" i="1" dirty="0">
                <a:latin typeface="Times New Roman" panose="02020503050405090304" pitchFamily="18" charset="0"/>
                <a:cs typeface="Times New Roman" panose="02020503050405090304" pitchFamily="18" charset="0"/>
              </a:rPr>
              <a:t>|V</a:t>
            </a:r>
            <a:r>
              <a:rPr lang="en-US" altLang="en-US" dirty="0">
                <a:latin typeface="Times New Roman" panose="02020503050405090304" pitchFamily="18" charset="0"/>
                <a:cs typeface="Times New Roman" panose="02020503050405090304" pitchFamily="18" charset="0"/>
              </a:rPr>
              <a:t>| + </a:t>
            </a:r>
            <a:r>
              <a:rPr lang="en-US" altLang="en-US" i="1" dirty="0">
                <a:latin typeface="Times New Roman" panose="02020503050405090304" pitchFamily="18" charset="0"/>
                <a:cs typeface="Times New Roman" panose="02020503050405090304" pitchFamily="18" charset="0"/>
              </a:rPr>
              <a:t>|E</a:t>
            </a:r>
            <a:r>
              <a:rPr lang="en-US" altLang="en-US" dirty="0">
                <a:latin typeface="Times New Roman" panose="02020503050405090304" pitchFamily="18" charset="0"/>
                <a:cs typeface="Times New Roman" panose="02020503050405090304" pitchFamily="18" charset="0"/>
              </a:rPr>
              <a:t>|)</a:t>
            </a:r>
            <a:endParaRPr lang="en-US" altLang="en-US" dirty="0">
              <a:latin typeface="Arial" panose="020B0604020202090204" pitchFamily="34" charset="0"/>
              <a:cs typeface="Arial" panose="020B0604020202090204" pitchFamily="34" charset="0"/>
            </a:endParaRPr>
          </a:p>
          <a:p>
            <a:pPr lvl="1"/>
            <a:r>
              <a:rPr lang="en-US" altLang="en-US" dirty="0">
                <a:latin typeface="Arial" panose="020B0604020202090204" pitchFamily="34" charset="0"/>
                <a:cs typeface="Arial" panose="020B0604020202090204" pitchFamily="34" charset="0"/>
              </a:rPr>
              <a:t>Connected graphs simplify this to </a:t>
            </a:r>
            <a:r>
              <a:rPr lang="en-US" altLang="en-US" dirty="0">
                <a:latin typeface="Symbol" panose="05050102010706020507" pitchFamily="18" charset="2"/>
                <a:cs typeface="Times New Roman" panose="02020503050405090304" pitchFamily="18" charset="0"/>
              </a:rPr>
              <a:t>Q</a:t>
            </a:r>
            <a:r>
              <a:rPr lang="en-US" altLang="en-US" dirty="0">
                <a:latin typeface="Times New Roman" panose="02020503050405090304" pitchFamily="18" charset="0"/>
                <a:cs typeface="Times New Roman" panose="02020503050405090304" pitchFamily="18" charset="0"/>
              </a:rPr>
              <a:t>(</a:t>
            </a:r>
            <a:r>
              <a:rPr lang="en-US" altLang="en-US" i="1" dirty="0">
                <a:latin typeface="Times New Roman" panose="02020503050405090304" pitchFamily="18" charset="0"/>
                <a:cs typeface="Times New Roman" panose="02020503050405090304" pitchFamily="18" charset="0"/>
              </a:rPr>
              <a:t>|E</a:t>
            </a:r>
            <a:r>
              <a:rPr lang="en-US" altLang="en-US" dirty="0">
                <a:latin typeface="Times New Roman" panose="02020503050405090304" pitchFamily="18" charset="0"/>
                <a:cs typeface="Times New Roman" panose="02020503050405090304" pitchFamily="18" charset="0"/>
              </a:rPr>
              <a:t>|)</a:t>
            </a:r>
            <a:endParaRPr lang="en-US" altLang="en-US" dirty="0">
              <a:latin typeface="Times New Roman" panose="02020503050405090304" pitchFamily="18" charset="0"/>
              <a:cs typeface="Times New Roman" panose="02020503050405090304" pitchFamily="18" charset="0"/>
            </a:endParaRPr>
          </a:p>
          <a:p>
            <a:pPr lvl="1"/>
            <a:r>
              <a:rPr lang="en-US" altLang="en-US" dirty="0">
                <a:latin typeface="Arial" panose="020B0604020202090204" pitchFamily="34" charset="0"/>
                <a:cs typeface="Arial" panose="020B0604020202090204" pitchFamily="34" charset="0"/>
              </a:rPr>
              <a:t>Worst case:  </a:t>
            </a:r>
            <a:r>
              <a:rPr lang="en-US" altLang="en-US" dirty="0">
                <a:latin typeface="Symbol" panose="05050102010706020507" pitchFamily="18" charset="2"/>
                <a:cs typeface="Times New Roman" panose="02020503050405090304" pitchFamily="18" charset="0"/>
              </a:rPr>
              <a:t>Q</a:t>
            </a:r>
            <a:r>
              <a:rPr lang="en-US" altLang="en-US" dirty="0">
                <a:latin typeface="Times New Roman" panose="02020503050405090304" pitchFamily="18" charset="0"/>
                <a:cs typeface="Times New Roman" panose="02020503050405090304" pitchFamily="18" charset="0"/>
              </a:rPr>
              <a:t>(</a:t>
            </a:r>
            <a:r>
              <a:rPr lang="en-US" altLang="en-US" i="1" dirty="0">
                <a:latin typeface="Times New Roman" panose="02020503050405090304" pitchFamily="18" charset="0"/>
                <a:cs typeface="Times New Roman" panose="02020503050405090304" pitchFamily="18" charset="0"/>
              </a:rPr>
              <a:t>|V</a:t>
            </a:r>
            <a:r>
              <a:rPr lang="en-US" altLang="en-US" dirty="0">
                <a:latin typeface="Times New Roman" panose="02020503050405090304" pitchFamily="18" charset="0"/>
                <a:cs typeface="Times New Roman" panose="02020503050405090304" pitchFamily="18" charset="0"/>
              </a:rPr>
              <a:t>|</a:t>
            </a:r>
            <a:r>
              <a:rPr lang="en-US" altLang="en-US" baseline="30000" dirty="0">
                <a:latin typeface="Times New Roman" panose="02020503050405090304" pitchFamily="18" charset="0"/>
                <a:cs typeface="Times New Roman" panose="02020503050405090304" pitchFamily="18" charset="0"/>
              </a:rPr>
              <a:t> 2</a:t>
            </a:r>
            <a:r>
              <a:rPr lang="en-US" altLang="en-US" dirty="0">
                <a:latin typeface="Times New Roman" panose="02020503050405090304" pitchFamily="18" charset="0"/>
                <a:cs typeface="Times New Roman" panose="02020503050405090304" pitchFamily="18" charset="0"/>
              </a:rPr>
              <a:t>)</a:t>
            </a:r>
            <a:endParaRPr lang="en-US" altLang="en-US" baseline="30000" dirty="0">
              <a:latin typeface="Arial" panose="020B0604020202090204" pitchFamily="34" charset="0"/>
              <a:cs typeface="Arial" panose="020B0604020202090204" pitchFamily="34" charset="0"/>
            </a:endParaRPr>
          </a:p>
          <a:p>
            <a:pPr lvl="1"/>
            <a:endParaRPr lang="en-US" altLang="en-US" dirty="0">
              <a:latin typeface="Arial" panose="020B0604020202090204" pitchFamily="34" charset="0"/>
              <a:cs typeface="Arial" panose="020B0604020202090204" pitchFamily="34" charset="0"/>
            </a:endParaRPr>
          </a:p>
          <a:p>
            <a:endParaRPr lang="zh-CN"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CA" altLang="en-US">
                <a:latin typeface="Arial" panose="020B0604020202090204" pitchFamily="34" charset="0"/>
                <a:cs typeface="Arial" panose="020B0604020202090204" pitchFamily="34" charset="0"/>
              </a:rPr>
              <a:t>Determining Connections</a:t>
            </a:r>
            <a:endParaRPr lang="en-CA" altLang="en-US">
              <a:latin typeface="Arial" panose="020B0604020202090204" pitchFamily="34" charset="0"/>
              <a:cs typeface="Arial" panose="020B0604020202090204" pitchFamily="34" charset="0"/>
            </a:endParaRPr>
          </a:p>
        </p:txBody>
      </p:sp>
      <p:sp>
        <p:nvSpPr>
          <p:cNvPr id="12291" name="Content Placeholder 2"/>
          <p:cNvSpPr>
            <a:spLocks noGrp="1"/>
          </p:cNvSpPr>
          <p:nvPr>
            <p:ph idx="1"/>
          </p:nvPr>
        </p:nvSpPr>
        <p:spPr/>
        <p:txBody>
          <a:bodyPr/>
          <a:lstStyle/>
          <a:p>
            <a:pPr>
              <a:buFont typeface="Arial" panose="020B0604020202090204" pitchFamily="34" charset="0"/>
              <a:buNone/>
            </a:pPr>
            <a:r>
              <a:rPr lang="en-CA" altLang="en-US">
                <a:latin typeface="Arial" panose="020B0604020202090204" pitchFamily="34" charset="0"/>
                <a:cs typeface="Arial" panose="020B0604020202090204" pitchFamily="34" charset="0"/>
              </a:rPr>
              <a:t>	In either graph, G has no adjacent vertices that are unvisited</a:t>
            </a:r>
            <a:endParaRPr lang="en-CA" altLang="en-US">
              <a:latin typeface="Arial" panose="020B0604020202090204" pitchFamily="34" charset="0"/>
              <a:cs typeface="Arial" panose="020B0604020202090204" pitchFamily="34" charset="0"/>
            </a:endParaRPr>
          </a:p>
        </p:txBody>
      </p:sp>
      <p:pic>
        <p:nvPicPr>
          <p:cNvPr id="12292" name="Picture 7" descr="C:\Users\dwharder\Desktop\x5.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95513" y="2420938"/>
            <a:ext cx="4897437"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p:cNvGraphicFramePr>
            <a:graphicFrameLocks noGrp="1"/>
          </p:cNvGraphicFramePr>
          <p:nvPr/>
        </p:nvGraphicFramePr>
        <p:xfrm>
          <a:off x="2195513" y="4652963"/>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r>
                        <a:rPr lang="en-CA" sz="1800" dirty="0"/>
                        <a:t>H</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a:t>E</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6" name="Table 5"/>
          <p:cNvGraphicFramePr>
            <a:graphicFrameLocks noGrp="1"/>
          </p:cNvGraphicFramePr>
          <p:nvPr/>
        </p:nvGraphicFramePr>
        <p:xfrm>
          <a:off x="5148263" y="4652963"/>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r>
                        <a:rPr lang="en-CA" sz="1800" dirty="0"/>
                        <a:t>E</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CA" altLang="en-US">
                <a:latin typeface="Arial" panose="020B0604020202090204" pitchFamily="34" charset="0"/>
                <a:cs typeface="Arial" panose="020B0604020202090204" pitchFamily="34" charset="0"/>
              </a:rPr>
              <a:t>Determining Connections</a:t>
            </a:r>
            <a:endParaRPr lang="en-CA" altLang="en-US">
              <a:latin typeface="Arial" panose="020B0604020202090204" pitchFamily="34" charset="0"/>
              <a:cs typeface="Arial" panose="020B0604020202090204" pitchFamily="34" charset="0"/>
            </a:endParaRPr>
          </a:p>
        </p:txBody>
      </p:sp>
      <p:sp>
        <p:nvSpPr>
          <p:cNvPr id="13315" name="Content Placeholder 2"/>
          <p:cNvSpPr>
            <a:spLocks noGrp="1"/>
          </p:cNvSpPr>
          <p:nvPr>
            <p:ph idx="1"/>
          </p:nvPr>
        </p:nvSpPr>
        <p:spPr/>
        <p:txBody>
          <a:bodyPr/>
          <a:lstStyle/>
          <a:p>
            <a:pPr>
              <a:buFont typeface="Arial" panose="020B0604020202090204" pitchFamily="34" charset="0"/>
              <a:buNone/>
            </a:pPr>
            <a:r>
              <a:rPr lang="en-CA" altLang="en-US" dirty="0">
                <a:latin typeface="Arial" panose="020B0604020202090204" pitchFamily="34" charset="0"/>
                <a:cs typeface="Arial" panose="020B0604020202090204" pitchFamily="34" charset="0"/>
              </a:rPr>
              <a:t>	Popping H on the left graph results in C, I, D being pushed</a:t>
            </a:r>
            <a:endParaRPr lang="en-CA" altLang="en-US" dirty="0">
              <a:latin typeface="Arial" panose="020B0604020202090204" pitchFamily="34" charset="0"/>
              <a:cs typeface="Arial" panose="020B0604020202090204" pitchFamily="34" charset="0"/>
            </a:endParaRPr>
          </a:p>
        </p:txBody>
      </p:sp>
      <p:graphicFrame>
        <p:nvGraphicFramePr>
          <p:cNvPr id="5" name="Table 4"/>
          <p:cNvGraphicFramePr>
            <a:graphicFrameLocks noGrp="1"/>
          </p:cNvGraphicFramePr>
          <p:nvPr/>
        </p:nvGraphicFramePr>
        <p:xfrm>
          <a:off x="2195513" y="4652963"/>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r>
                        <a:rPr lang="en-CA" sz="1800" dirty="0"/>
                        <a:t>E</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a:t>C</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a:t>I</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a:t>D</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6" name="Table 5"/>
          <p:cNvGraphicFramePr>
            <a:graphicFrameLocks noGrp="1"/>
          </p:cNvGraphicFramePr>
          <p:nvPr/>
        </p:nvGraphicFramePr>
        <p:xfrm>
          <a:off x="5148263" y="4652963"/>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7" name="Picture 2" descr="C:\Users\dwharder\Desktop\x7.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95513" y="2420938"/>
            <a:ext cx="4897437"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364" name="Picture 2" descr="C:\Users\dwharder\Desktop\x7.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95513" y="2420938"/>
            <a:ext cx="4897437"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2" name="Title 1"/>
          <p:cNvSpPr>
            <a:spLocks noGrp="1"/>
          </p:cNvSpPr>
          <p:nvPr>
            <p:ph type="title"/>
          </p:nvPr>
        </p:nvSpPr>
        <p:spPr/>
        <p:txBody>
          <a:bodyPr/>
          <a:lstStyle/>
          <a:p>
            <a:r>
              <a:rPr lang="en-CA" altLang="en-US">
                <a:latin typeface="Arial" panose="020B0604020202090204" pitchFamily="34" charset="0"/>
                <a:cs typeface="Arial" panose="020B0604020202090204" pitchFamily="34" charset="0"/>
              </a:rPr>
              <a:t>Determining Connections</a:t>
            </a:r>
            <a:endParaRPr lang="en-CA" altLang="en-US">
              <a:latin typeface="Arial" panose="020B0604020202090204" pitchFamily="34" charset="0"/>
              <a:cs typeface="Arial" panose="020B0604020202090204" pitchFamily="34" charset="0"/>
            </a:endParaRPr>
          </a:p>
        </p:txBody>
      </p:sp>
      <p:sp>
        <p:nvSpPr>
          <p:cNvPr id="15363" name="Content Placeholder 2"/>
          <p:cNvSpPr>
            <a:spLocks noGrp="1"/>
          </p:cNvSpPr>
          <p:nvPr>
            <p:ph idx="1"/>
          </p:nvPr>
        </p:nvSpPr>
        <p:spPr/>
        <p:txBody>
          <a:bodyPr/>
          <a:lstStyle/>
          <a:p>
            <a:pPr>
              <a:buFont typeface="Arial" panose="020B0604020202090204" pitchFamily="34" charset="0"/>
              <a:buNone/>
            </a:pPr>
            <a:r>
              <a:rPr lang="en-CA" altLang="en-US" dirty="0">
                <a:latin typeface="Arial" panose="020B0604020202090204" pitchFamily="34" charset="0"/>
                <a:cs typeface="Arial" panose="020B0604020202090204" pitchFamily="34" charset="0"/>
              </a:rPr>
              <a:t>	On the left, D is now visited</a:t>
            </a:r>
            <a:endParaRPr lang="en-CA" altLang="en-US" dirty="0">
              <a:latin typeface="Arial" panose="020B0604020202090204" pitchFamily="34" charset="0"/>
              <a:cs typeface="Arial" panose="020B0604020202090204" pitchFamily="34" charset="0"/>
            </a:endParaRPr>
          </a:p>
          <a:p>
            <a:pPr lvl="1"/>
            <a:r>
              <a:rPr lang="en-CA" altLang="en-US" dirty="0">
                <a:latin typeface="Arial" panose="020B0604020202090204" pitchFamily="34" charset="0"/>
                <a:cs typeface="Arial" panose="020B0604020202090204" pitchFamily="34" charset="0"/>
              </a:rPr>
              <a:t>We determine A is connected to D</a:t>
            </a:r>
            <a:endParaRPr lang="en-CA" altLang="en-US" dirty="0">
              <a:latin typeface="Arial" panose="020B0604020202090204" pitchFamily="34" charset="0"/>
              <a:cs typeface="Arial" panose="020B0604020202090204" pitchFamily="34" charset="0"/>
            </a:endParaRPr>
          </a:p>
        </p:txBody>
      </p:sp>
      <p:graphicFrame>
        <p:nvGraphicFramePr>
          <p:cNvPr id="5" name="Table 4"/>
          <p:cNvGraphicFramePr>
            <a:graphicFrameLocks noGrp="1"/>
          </p:cNvGraphicFramePr>
          <p:nvPr/>
        </p:nvGraphicFramePr>
        <p:xfrm>
          <a:off x="2195513" y="4652963"/>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r>
                        <a:rPr lang="en-CA" sz="1800" dirty="0"/>
                        <a:t>E</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a:t>C</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a:t>I</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a:t>D</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6" name="Table 5"/>
          <p:cNvGraphicFramePr>
            <a:graphicFrameLocks noGrp="1"/>
          </p:cNvGraphicFramePr>
          <p:nvPr/>
        </p:nvGraphicFramePr>
        <p:xfrm>
          <a:off x="5148263" y="4652963"/>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CA" altLang="en-US">
                <a:latin typeface="Arial" panose="020B0604020202090204" pitchFamily="34" charset="0"/>
                <a:cs typeface="Arial" panose="020B0604020202090204" pitchFamily="34" charset="0"/>
              </a:rPr>
              <a:t>Determining Connections</a:t>
            </a:r>
            <a:endParaRPr lang="en-CA" altLang="en-US">
              <a:latin typeface="Arial" panose="020B0604020202090204" pitchFamily="34" charset="0"/>
              <a:cs typeface="Arial" panose="020B0604020202090204" pitchFamily="34" charset="0"/>
            </a:endParaRPr>
          </a:p>
        </p:txBody>
      </p:sp>
      <p:sp>
        <p:nvSpPr>
          <p:cNvPr id="14339" name="Content Placeholder 2"/>
          <p:cNvSpPr>
            <a:spLocks noGrp="1"/>
          </p:cNvSpPr>
          <p:nvPr>
            <p:ph idx="1"/>
          </p:nvPr>
        </p:nvSpPr>
        <p:spPr/>
        <p:txBody>
          <a:bodyPr/>
          <a:lstStyle/>
          <a:p>
            <a:pPr>
              <a:buNone/>
            </a:pPr>
            <a:r>
              <a:rPr lang="en-CA" altLang="en-US" dirty="0">
                <a:latin typeface="Arial" panose="020B0604020202090204" pitchFamily="34" charset="0"/>
                <a:cs typeface="Arial" panose="020B0604020202090204" pitchFamily="34" charset="0"/>
              </a:rPr>
              <a:t>	On the right, the queue is empty and D is not visited</a:t>
            </a:r>
            <a:endParaRPr lang="en-CA" altLang="en-US" dirty="0">
              <a:latin typeface="Arial" panose="020B0604020202090204" pitchFamily="34" charset="0"/>
              <a:cs typeface="Arial" panose="020B0604020202090204" pitchFamily="34" charset="0"/>
            </a:endParaRPr>
          </a:p>
          <a:p>
            <a:pPr lvl="1"/>
            <a:r>
              <a:rPr lang="en-CA" altLang="en-US" dirty="0">
                <a:latin typeface="Arial" panose="020B0604020202090204" pitchFamily="34" charset="0"/>
                <a:cs typeface="Arial" panose="020B0604020202090204" pitchFamily="34" charset="0"/>
              </a:rPr>
              <a:t>We determine A is not connected to D</a:t>
            </a:r>
            <a:endParaRPr lang="en-CA" altLang="en-US" dirty="0">
              <a:latin typeface="Arial" panose="020B0604020202090204" pitchFamily="34" charset="0"/>
              <a:cs typeface="Arial" panose="020B0604020202090204" pitchFamily="34" charset="0"/>
            </a:endParaRPr>
          </a:p>
        </p:txBody>
      </p:sp>
      <p:graphicFrame>
        <p:nvGraphicFramePr>
          <p:cNvPr id="5" name="Table 4"/>
          <p:cNvGraphicFramePr>
            <a:graphicFrameLocks noGrp="1"/>
          </p:cNvGraphicFramePr>
          <p:nvPr/>
        </p:nvGraphicFramePr>
        <p:xfrm>
          <a:off x="2195513" y="4652963"/>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r>
                        <a:rPr lang="en-CA" sz="1800" dirty="0"/>
                        <a:t>C</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a:t>I</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a:t>D</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6" name="Table 5"/>
          <p:cNvGraphicFramePr>
            <a:graphicFrameLocks noGrp="1"/>
          </p:cNvGraphicFramePr>
          <p:nvPr/>
        </p:nvGraphicFramePr>
        <p:xfrm>
          <a:off x="5148263" y="4652963"/>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7" name="Picture 2" descr="C:\Users\dwharder\Desktop\x7.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95513" y="2420938"/>
            <a:ext cx="4897437"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a:latin typeface="Arial" panose="020B0604020202090204" pitchFamily="34" charset="0"/>
                <a:cs typeface="Arial" panose="020B0604020202090204" pitchFamily="34" charset="0"/>
              </a:rPr>
              <a:t>Connected Components</a:t>
            </a:r>
            <a:endParaRPr lang="en-US" altLang="en-US" sz="3200">
              <a:latin typeface="Arial" panose="020B0604020202090204" pitchFamily="34" charset="0"/>
              <a:cs typeface="Arial" panose="020B0604020202090204" pitchFamily="34" charset="0"/>
            </a:endParaRPr>
          </a:p>
        </p:txBody>
      </p:sp>
      <p:sp>
        <p:nvSpPr>
          <p:cNvPr id="29699" name="Rectangle 3"/>
          <p:cNvSpPr>
            <a:spLocks noGrp="1" noChangeArrowheads="1"/>
          </p:cNvSpPr>
          <p:nvPr>
            <p:ph type="body" idx="1"/>
          </p:nvPr>
        </p:nvSpPr>
        <p:spPr/>
        <p:txBody>
          <a:bodyPr/>
          <a:lstStyle/>
          <a:p>
            <a:pPr>
              <a:buFont typeface="Arial" panose="020B0604020202090204" pitchFamily="34" charset="0"/>
              <a:buNone/>
            </a:pPr>
            <a:r>
              <a:rPr lang="en-US" altLang="en-US" dirty="0">
                <a:latin typeface="Arial" panose="020B0604020202090204" pitchFamily="34" charset="0"/>
                <a:cs typeface="Arial" panose="020B0604020202090204" pitchFamily="34" charset="0"/>
              </a:rPr>
              <a:t>	Suppose we want to partition the vertices into connected sub-graphs</a:t>
            </a:r>
            <a:endParaRPr lang="en-US" altLang="en-US" dirty="0">
              <a:latin typeface="Arial" panose="020B0604020202090204" pitchFamily="34" charset="0"/>
              <a:cs typeface="Arial" panose="020B0604020202090204" pitchFamily="34" charset="0"/>
            </a:endParaRPr>
          </a:p>
          <a:p>
            <a:pPr lvl="1"/>
            <a:r>
              <a:rPr lang="en-US" altLang="en-US" dirty="0">
                <a:latin typeface="Arial" panose="020B0604020202090204" pitchFamily="34" charset="0"/>
                <a:cs typeface="Arial" panose="020B0604020202090204" pitchFamily="34" charset="0"/>
              </a:rPr>
              <a:t>While there are unvisited vertices in the tree:</a:t>
            </a:r>
            <a:endParaRPr lang="en-US" altLang="en-US" dirty="0">
              <a:latin typeface="Arial" panose="020B0604020202090204" pitchFamily="34" charset="0"/>
              <a:cs typeface="Arial" panose="020B0604020202090204" pitchFamily="34" charset="0"/>
            </a:endParaRPr>
          </a:p>
          <a:p>
            <a:pPr lvl="2"/>
            <a:r>
              <a:rPr lang="en-US" altLang="en-US" dirty="0">
                <a:latin typeface="Arial" panose="020B0604020202090204" pitchFamily="34" charset="0"/>
                <a:cs typeface="Arial" panose="020B0604020202090204" pitchFamily="34" charset="0"/>
              </a:rPr>
              <a:t>Select an unvisited vertex and perform a traversal on that vertex</a:t>
            </a:r>
            <a:endParaRPr lang="en-US" altLang="en-US" dirty="0">
              <a:latin typeface="Arial" panose="020B0604020202090204" pitchFamily="34" charset="0"/>
              <a:cs typeface="Arial" panose="020B0604020202090204" pitchFamily="34" charset="0"/>
            </a:endParaRPr>
          </a:p>
          <a:p>
            <a:pPr lvl="2"/>
            <a:r>
              <a:rPr lang="en-US" altLang="en-US" dirty="0">
                <a:latin typeface="Arial" panose="020B0604020202090204" pitchFamily="34" charset="0"/>
                <a:cs typeface="Arial" panose="020B0604020202090204" pitchFamily="34" charset="0"/>
              </a:rPr>
              <a:t>Each vertex that is visited in that traversal is added to the set initially containing the initial unvisited vertex</a:t>
            </a:r>
            <a:endParaRPr lang="en-US" altLang="en-US" dirty="0">
              <a:latin typeface="Arial" panose="020B0604020202090204" pitchFamily="34" charset="0"/>
              <a:cs typeface="Arial" panose="020B0604020202090204" pitchFamily="34" charset="0"/>
            </a:endParaRPr>
          </a:p>
          <a:p>
            <a:pPr lvl="1"/>
            <a:r>
              <a:rPr lang="en-US" altLang="en-US" dirty="0">
                <a:latin typeface="Arial" panose="020B0604020202090204" pitchFamily="34" charset="0"/>
                <a:cs typeface="Arial" panose="020B0604020202090204" pitchFamily="34" charset="0"/>
              </a:rPr>
              <a:t>Continue until all vertices are visited</a:t>
            </a:r>
            <a:endParaRPr lang="en-US" altLang="en-US" dirty="0">
              <a:latin typeface="Arial" panose="020B0604020202090204" pitchFamily="34" charset="0"/>
              <a:cs typeface="Arial" panose="020B0604020202090204" pitchFamily="34" charset="0"/>
            </a:endParaRPr>
          </a:p>
          <a:p>
            <a:pPr lvl="1"/>
            <a:endParaRPr lang="en-US" altLang="en-US" dirty="0">
              <a:latin typeface="Arial" panose="020B0604020202090204" pitchFamily="34" charset="0"/>
              <a:cs typeface="Arial" panose="020B0604020202090204" pitchFamily="34" charset="0"/>
            </a:endParaRPr>
          </a:p>
          <a:p>
            <a:pPr marL="357505" indent="-357505">
              <a:buNone/>
            </a:pPr>
            <a:r>
              <a:rPr lang="en-US" altLang="en-US" dirty="0">
                <a:latin typeface="Arial" panose="020B0604020202090204" pitchFamily="34" charset="0"/>
                <a:cs typeface="Arial" panose="020B0604020202090204" pitchFamily="34" charset="0"/>
              </a:rPr>
              <a:t>	</a:t>
            </a:r>
            <a:r>
              <a:rPr lang="en-US" altLang="en-US" dirty="0">
                <a:solidFill>
                  <a:srgbClr val="FF0000"/>
                </a:solidFill>
                <a:latin typeface="Arial" panose="020B0604020202090204" pitchFamily="34" charset="0"/>
                <a:cs typeface="Arial" panose="020B0604020202090204" pitchFamily="34" charset="0"/>
              </a:rPr>
              <a:t>We would use a disjoint set data structure for maximum efficiency</a:t>
            </a:r>
            <a:endParaRPr lang="en-US" altLang="en-US" dirty="0">
              <a:solidFill>
                <a:srgbClr val="FF0000"/>
              </a:solidFill>
              <a:latin typeface="Arial" panose="020B0604020202090204" pitchFamily="34" charset="0"/>
              <a:cs typeface="Arial" panose="020B0604020202090204"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6" descr="C:\Users\dwharder\Desktop\x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11525" y="2382838"/>
            <a:ext cx="2520950"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Rectangle 2"/>
          <p:cNvSpPr>
            <a:spLocks noGrp="1" noChangeArrowheads="1"/>
          </p:cNvSpPr>
          <p:nvPr>
            <p:ph type="title"/>
          </p:nvPr>
        </p:nvSpPr>
        <p:spPr/>
        <p:txBody>
          <a:bodyPr/>
          <a:lstStyle/>
          <a:p>
            <a:r>
              <a:rPr lang="en-US" altLang="en-US">
                <a:latin typeface="Arial" panose="020B0604020202090204" pitchFamily="34" charset="0"/>
                <a:cs typeface="Arial" panose="020B0604020202090204" pitchFamily="34" charset="0"/>
              </a:rPr>
              <a:t>Connected Components</a:t>
            </a:r>
            <a:endParaRPr lang="en-US" altLang="en-US" sz="4000">
              <a:latin typeface="Arial" panose="020B0604020202090204" pitchFamily="34" charset="0"/>
              <a:cs typeface="Arial" panose="020B0604020202090204" pitchFamily="34" charset="0"/>
            </a:endParaRPr>
          </a:p>
        </p:txBody>
      </p:sp>
      <p:graphicFrame>
        <p:nvGraphicFramePr>
          <p:cNvPr id="15" name="Content Placeholder 14"/>
          <p:cNvGraphicFramePr>
            <a:graphicFrameLocks noGrp="1"/>
          </p:cNvGraphicFramePr>
          <p:nvPr>
            <p:ph idx="1"/>
          </p:nvPr>
        </p:nvGraphicFramePr>
        <p:xfrm>
          <a:off x="1116013" y="4630738"/>
          <a:ext cx="6923092" cy="670388"/>
        </p:xfrm>
        <a:graphic>
          <a:graphicData uri="http://schemas.openxmlformats.org/drawingml/2006/table">
            <a:tbl>
              <a:tblPr firstRow="1" bandRow="1">
                <a:tableStyleId>{2D5ABB26-0587-4C30-8999-92F81FD0307C}</a:tableStyleId>
              </a:tblPr>
              <a:tblGrid>
                <a:gridCol w="629372"/>
                <a:gridCol w="629372"/>
                <a:gridCol w="629372"/>
                <a:gridCol w="629372"/>
                <a:gridCol w="629372"/>
                <a:gridCol w="629372"/>
                <a:gridCol w="629372"/>
                <a:gridCol w="629372"/>
                <a:gridCol w="629372"/>
                <a:gridCol w="629372"/>
                <a:gridCol w="629372"/>
              </a:tblGrid>
              <a:tr h="304511">
                <a:tc>
                  <a:txBody>
                    <a:bodyPr/>
                    <a:lstStyle/>
                    <a:p>
                      <a:r>
                        <a:rPr lang="en-CA" sz="1400" dirty="0"/>
                        <a:t>A</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B</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C</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D</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E</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F</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G</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H</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I</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J</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K</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365414">
                <a:tc>
                  <a:txBody>
                    <a:bodyPr/>
                    <a:lstStyle/>
                    <a:p>
                      <a:pPr algn="ctr"/>
                      <a:r>
                        <a:rPr lang="en-CA" sz="1800" b="1" dirty="0"/>
                        <a:t>A</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B</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C</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D</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E</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F</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G</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H</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I</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J</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K</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
        <p:nvSpPr>
          <p:cNvPr id="30762" name="Rectangle 3"/>
          <p:cNvSpPr txBox="1">
            <a:spLocks noChangeArrowheads="1"/>
          </p:cNvSpPr>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90204" pitchFamily="34" charset="0"/>
                <a:cs typeface="Arial" panose="020B0604020202090204" pitchFamily="34" charset="0"/>
              </a:defRPr>
            </a:lvl1pPr>
            <a:lvl2pPr marL="742950" indent="-285750" eaLnBrk="0" hangingPunct="0">
              <a:defRPr>
                <a:solidFill>
                  <a:schemeClr val="tx1"/>
                </a:solidFill>
                <a:latin typeface="Arial" panose="020B0604020202090204" pitchFamily="34" charset="0"/>
                <a:cs typeface="Arial" panose="020B0604020202090204" pitchFamily="34" charset="0"/>
              </a:defRPr>
            </a:lvl2pPr>
            <a:lvl3pPr marL="1143000" indent="-228600" eaLnBrk="0" hangingPunct="0">
              <a:defRPr>
                <a:solidFill>
                  <a:schemeClr val="tx1"/>
                </a:solidFill>
                <a:latin typeface="Arial" panose="020B0604020202090204" pitchFamily="34" charset="0"/>
                <a:cs typeface="Arial" panose="020B0604020202090204" pitchFamily="34" charset="0"/>
              </a:defRPr>
            </a:lvl3pPr>
            <a:lvl4pPr marL="1600200" indent="-228600" eaLnBrk="0" hangingPunct="0">
              <a:defRPr>
                <a:solidFill>
                  <a:schemeClr val="tx1"/>
                </a:solidFill>
                <a:latin typeface="Arial" panose="020B0604020202090204" pitchFamily="34" charset="0"/>
                <a:cs typeface="Arial" panose="020B0604020202090204" pitchFamily="34" charset="0"/>
              </a:defRPr>
            </a:lvl4pPr>
            <a:lvl5pPr marL="2057400" indent="-228600" eaLnBrk="0" hangingPunct="0">
              <a:defRPr>
                <a:solidFill>
                  <a:schemeClr val="tx1"/>
                </a:solidFill>
                <a:latin typeface="Arial" panose="020B0604020202090204" pitchFamily="34" charset="0"/>
                <a:cs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cs typeface="Arial" panose="020B0604020202090204" pitchFamily="34" charset="0"/>
              </a:defRPr>
            </a:lvl9pPr>
          </a:lstStyle>
          <a:p>
            <a:pPr>
              <a:spcBef>
                <a:spcPct val="20000"/>
              </a:spcBef>
              <a:buFont typeface="Arial" panose="020B0604020202090204" pitchFamily="34" charset="0"/>
              <a:buNone/>
            </a:pPr>
            <a:r>
              <a:rPr lang="en-US" altLang="en-US" sz="2000"/>
              <a:t>	Here we start with a set of singletons</a:t>
            </a:r>
            <a:endParaRPr lang="en-US" altLang="en-US" sz="1600" i="1">
              <a:latin typeface="Times New Roman" panose="02020503050405090304" pitchFamily="18" charset="0"/>
              <a:cs typeface="Times New Roman" panose="02020503050405090304"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ltLang="en-US">
                <a:latin typeface="Arial" panose="020B0604020202090204" pitchFamily="34" charset="0"/>
                <a:cs typeface="Arial" panose="020B0604020202090204" pitchFamily="34" charset="0"/>
              </a:rPr>
              <a:t>Connected Components</a:t>
            </a:r>
            <a:endParaRPr lang="en-CA" altLang="en-US">
              <a:latin typeface="Arial" panose="020B0604020202090204" pitchFamily="34" charset="0"/>
              <a:cs typeface="Arial" panose="020B0604020202090204" pitchFamily="34" charset="0"/>
            </a:endParaRPr>
          </a:p>
        </p:txBody>
      </p:sp>
      <p:sp>
        <p:nvSpPr>
          <p:cNvPr id="31747" name="Content Placeholder 2"/>
          <p:cNvSpPr>
            <a:spLocks noGrp="1"/>
          </p:cNvSpPr>
          <p:nvPr>
            <p:ph idx="1"/>
          </p:nvPr>
        </p:nvSpPr>
        <p:spPr/>
        <p:txBody>
          <a:bodyPr/>
          <a:lstStyle/>
          <a:p>
            <a:pPr>
              <a:buFont typeface="Arial" panose="020B0604020202090204" pitchFamily="34" charset="0"/>
              <a:buNone/>
            </a:pPr>
            <a:r>
              <a:rPr lang="en-CA" altLang="en-US">
                <a:latin typeface="Arial" panose="020B0604020202090204" pitchFamily="34" charset="0"/>
                <a:cs typeface="Arial" panose="020B0604020202090204" pitchFamily="34" charset="0"/>
              </a:rPr>
              <a:t>	The vertex A is unvisited, so we start with it</a:t>
            </a:r>
            <a:endParaRPr lang="en-CA" altLang="en-US">
              <a:latin typeface="Arial" panose="020B0604020202090204" pitchFamily="34" charset="0"/>
              <a:cs typeface="Arial" panose="020B0604020202090204" pitchFamily="34" charset="0"/>
            </a:endParaRPr>
          </a:p>
        </p:txBody>
      </p:sp>
      <p:pic>
        <p:nvPicPr>
          <p:cNvPr id="31748" name="Picture 7" descr="C:\Users\dwharder\Desktop\x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11525" y="2382838"/>
            <a:ext cx="2520950"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Content Placeholder 14"/>
          <p:cNvGraphicFramePr/>
          <p:nvPr/>
        </p:nvGraphicFramePr>
        <p:xfrm>
          <a:off x="1116013" y="4630738"/>
          <a:ext cx="6923092" cy="670388"/>
        </p:xfrm>
        <a:graphic>
          <a:graphicData uri="http://schemas.openxmlformats.org/drawingml/2006/table">
            <a:tbl>
              <a:tblPr firstRow="1" bandRow="1">
                <a:tableStyleId>{2D5ABB26-0587-4C30-8999-92F81FD0307C}</a:tableStyleId>
              </a:tblPr>
              <a:tblGrid>
                <a:gridCol w="629372"/>
                <a:gridCol w="629372"/>
                <a:gridCol w="629372"/>
                <a:gridCol w="629372"/>
                <a:gridCol w="629372"/>
                <a:gridCol w="629372"/>
                <a:gridCol w="629372"/>
                <a:gridCol w="629372"/>
                <a:gridCol w="629372"/>
                <a:gridCol w="629372"/>
                <a:gridCol w="629372"/>
              </a:tblGrid>
              <a:tr h="304511">
                <a:tc>
                  <a:txBody>
                    <a:bodyPr/>
                    <a:lstStyle/>
                    <a:p>
                      <a:r>
                        <a:rPr lang="en-CA" sz="1400" dirty="0"/>
                        <a:t>A</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B</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C</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D</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E</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F</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G</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H</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I</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J</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K</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365414">
                <a:tc>
                  <a:txBody>
                    <a:bodyPr/>
                    <a:lstStyle/>
                    <a:p>
                      <a:pPr algn="ctr"/>
                      <a:r>
                        <a:rPr lang="en-CA" sz="1800" b="1" dirty="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B</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C</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D</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E</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F</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G</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H</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I</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J</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K</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altLang="en-US">
                <a:latin typeface="Arial" panose="020B0604020202090204" pitchFamily="34" charset="0"/>
                <a:cs typeface="Arial" panose="020B0604020202090204" pitchFamily="34" charset="0"/>
              </a:rPr>
              <a:t>Connected Components</a:t>
            </a:r>
            <a:endParaRPr lang="en-CA" altLang="en-US">
              <a:latin typeface="Arial" panose="020B0604020202090204" pitchFamily="34" charset="0"/>
              <a:cs typeface="Arial" panose="020B0604020202090204" pitchFamily="34" charset="0"/>
            </a:endParaRPr>
          </a:p>
        </p:txBody>
      </p:sp>
      <p:sp>
        <p:nvSpPr>
          <p:cNvPr id="32771" name="Content Placeholder 2"/>
          <p:cNvSpPr>
            <a:spLocks noGrp="1"/>
          </p:cNvSpPr>
          <p:nvPr>
            <p:ph idx="1"/>
          </p:nvPr>
        </p:nvSpPr>
        <p:spPr/>
        <p:txBody>
          <a:bodyPr/>
          <a:lstStyle/>
          <a:p>
            <a:pPr>
              <a:buFont typeface="Arial" panose="020B0604020202090204" pitchFamily="34" charset="0"/>
              <a:buNone/>
            </a:pPr>
            <a:r>
              <a:rPr lang="en-CA" altLang="en-US">
                <a:latin typeface="Arial" panose="020B0604020202090204" pitchFamily="34" charset="0"/>
                <a:cs typeface="Arial" panose="020B0604020202090204" pitchFamily="34" charset="0"/>
              </a:rPr>
              <a:t>	Take the union of with its adjacent vertices:  </a:t>
            </a:r>
            <a:r>
              <a:rPr lang="en-CA" altLang="en-US">
                <a:latin typeface="Times New Roman" panose="02020503050405090304" pitchFamily="18" charset="0"/>
                <a:cs typeface="Times New Roman" panose="02020503050405090304" pitchFamily="18" charset="0"/>
              </a:rPr>
              <a:t>{</a:t>
            </a:r>
            <a:r>
              <a:rPr lang="en-CA" altLang="en-US">
                <a:latin typeface="Arial" panose="020B0604020202090204" pitchFamily="34" charset="0"/>
                <a:cs typeface="Arial" panose="020B0604020202090204" pitchFamily="34" charset="0"/>
              </a:rPr>
              <a:t>A</a:t>
            </a:r>
            <a:r>
              <a:rPr lang="en-CA" altLang="en-US">
                <a:latin typeface="Times New Roman" panose="02020503050405090304" pitchFamily="18" charset="0"/>
                <a:cs typeface="Times New Roman" panose="02020503050405090304" pitchFamily="18" charset="0"/>
              </a:rPr>
              <a:t>,</a:t>
            </a:r>
            <a:r>
              <a:rPr lang="en-CA" altLang="en-US">
                <a:latin typeface="Arial" panose="020B0604020202090204" pitchFamily="34" charset="0"/>
                <a:cs typeface="Arial" panose="020B0604020202090204" pitchFamily="34" charset="0"/>
              </a:rPr>
              <a:t> B</a:t>
            </a:r>
            <a:r>
              <a:rPr lang="en-CA" altLang="en-US">
                <a:latin typeface="Times New Roman" panose="02020503050405090304" pitchFamily="18" charset="0"/>
                <a:cs typeface="Times New Roman" panose="02020503050405090304" pitchFamily="18" charset="0"/>
              </a:rPr>
              <a:t>,</a:t>
            </a:r>
            <a:r>
              <a:rPr lang="en-CA" altLang="en-US">
                <a:latin typeface="Arial" panose="020B0604020202090204" pitchFamily="34" charset="0"/>
                <a:cs typeface="Arial" panose="020B0604020202090204" pitchFamily="34" charset="0"/>
              </a:rPr>
              <a:t> H</a:t>
            </a:r>
            <a:r>
              <a:rPr lang="en-CA" altLang="en-US">
                <a:latin typeface="Times New Roman" panose="02020503050405090304" pitchFamily="18" charset="0"/>
                <a:cs typeface="Times New Roman" panose="02020503050405090304" pitchFamily="18" charset="0"/>
              </a:rPr>
              <a:t>,</a:t>
            </a:r>
            <a:r>
              <a:rPr lang="en-CA" altLang="en-US">
                <a:latin typeface="Arial" panose="020B0604020202090204" pitchFamily="34" charset="0"/>
                <a:cs typeface="Arial" panose="020B0604020202090204" pitchFamily="34" charset="0"/>
              </a:rPr>
              <a:t> I</a:t>
            </a:r>
            <a:r>
              <a:rPr lang="en-CA" altLang="en-US">
                <a:latin typeface="Times New Roman" panose="02020503050405090304" pitchFamily="18" charset="0"/>
                <a:cs typeface="Times New Roman" panose="02020503050405090304" pitchFamily="18" charset="0"/>
              </a:rPr>
              <a:t>}</a:t>
            </a:r>
            <a:endParaRPr lang="en-CA" altLang="en-US">
              <a:latin typeface="Arial" panose="020B0604020202090204" pitchFamily="34" charset="0"/>
              <a:cs typeface="Arial" panose="020B0604020202090204" pitchFamily="34" charset="0"/>
            </a:endParaRPr>
          </a:p>
        </p:txBody>
      </p:sp>
      <p:pic>
        <p:nvPicPr>
          <p:cNvPr id="32772" name="Picture 8" descr="C:\Users\dwharder\Desktop\x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11525" y="2382838"/>
            <a:ext cx="2520950"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Content Placeholder 14"/>
          <p:cNvGraphicFramePr/>
          <p:nvPr/>
        </p:nvGraphicFramePr>
        <p:xfrm>
          <a:off x="1116013" y="4630738"/>
          <a:ext cx="6923092" cy="670388"/>
        </p:xfrm>
        <a:graphic>
          <a:graphicData uri="http://schemas.openxmlformats.org/drawingml/2006/table">
            <a:tbl>
              <a:tblPr firstRow="1" bandRow="1">
                <a:tableStyleId>{2D5ABB26-0587-4C30-8999-92F81FD0307C}</a:tableStyleId>
              </a:tblPr>
              <a:tblGrid>
                <a:gridCol w="629372"/>
                <a:gridCol w="629372"/>
                <a:gridCol w="629372"/>
                <a:gridCol w="629372"/>
                <a:gridCol w="629372"/>
                <a:gridCol w="629372"/>
                <a:gridCol w="629372"/>
                <a:gridCol w="629372"/>
                <a:gridCol w="629372"/>
                <a:gridCol w="629372"/>
                <a:gridCol w="629372"/>
              </a:tblGrid>
              <a:tr h="304511">
                <a:tc>
                  <a:txBody>
                    <a:bodyPr/>
                    <a:lstStyle/>
                    <a:p>
                      <a:r>
                        <a:rPr lang="en-CA" sz="1400" dirty="0"/>
                        <a:t>A</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B</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C</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D</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E</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F</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G</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H</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I</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J</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K</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365414">
                <a:tc>
                  <a:txBody>
                    <a:bodyPr/>
                    <a:lstStyle/>
                    <a:p>
                      <a:pPr algn="ctr"/>
                      <a:r>
                        <a:rPr lang="en-CA" sz="1800" b="1" dirty="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C</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D</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E</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F</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G</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J</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K</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9" descr="C:\Users\dwharder\Desktop\x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11525" y="2382838"/>
            <a:ext cx="2520950"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Title 1"/>
          <p:cNvSpPr>
            <a:spLocks noGrp="1"/>
          </p:cNvSpPr>
          <p:nvPr>
            <p:ph type="title"/>
          </p:nvPr>
        </p:nvSpPr>
        <p:spPr/>
        <p:txBody>
          <a:bodyPr/>
          <a:lstStyle/>
          <a:p>
            <a:r>
              <a:rPr lang="en-US" altLang="en-US">
                <a:latin typeface="Arial" panose="020B0604020202090204" pitchFamily="34" charset="0"/>
                <a:cs typeface="Arial" panose="020B0604020202090204" pitchFamily="34" charset="0"/>
              </a:rPr>
              <a:t>Connected Components</a:t>
            </a:r>
            <a:endParaRPr lang="en-CA" altLang="en-US">
              <a:latin typeface="Arial" panose="020B0604020202090204" pitchFamily="34" charset="0"/>
              <a:cs typeface="Arial" panose="020B0604020202090204" pitchFamily="34" charset="0"/>
            </a:endParaRPr>
          </a:p>
        </p:txBody>
      </p:sp>
      <p:sp>
        <p:nvSpPr>
          <p:cNvPr id="33796" name="Content Placeholder 2"/>
          <p:cNvSpPr>
            <a:spLocks noGrp="1"/>
          </p:cNvSpPr>
          <p:nvPr>
            <p:ph idx="1"/>
          </p:nvPr>
        </p:nvSpPr>
        <p:spPr/>
        <p:txBody>
          <a:bodyPr/>
          <a:lstStyle/>
          <a:p>
            <a:pPr>
              <a:buFont typeface="Arial" panose="020B0604020202090204" pitchFamily="34" charset="0"/>
              <a:buNone/>
            </a:pPr>
            <a:r>
              <a:rPr lang="en-CA" altLang="en-US">
                <a:latin typeface="Arial" panose="020B0604020202090204" pitchFamily="34" charset="0"/>
                <a:cs typeface="Arial" panose="020B0604020202090204" pitchFamily="34" charset="0"/>
              </a:rPr>
              <a:t>	As the traversal continues, we take the union of the set </a:t>
            </a:r>
            <a:r>
              <a:rPr lang="en-CA" altLang="en-US">
                <a:latin typeface="Times New Roman" panose="02020503050405090304" pitchFamily="18" charset="0"/>
                <a:cs typeface="Times New Roman" panose="02020503050405090304" pitchFamily="18" charset="0"/>
              </a:rPr>
              <a:t>{</a:t>
            </a:r>
            <a:r>
              <a:rPr lang="en-CA" altLang="en-US">
                <a:latin typeface="Arial" panose="020B0604020202090204" pitchFamily="34" charset="0"/>
                <a:cs typeface="Arial" panose="020B0604020202090204" pitchFamily="34" charset="0"/>
              </a:rPr>
              <a:t>G</a:t>
            </a:r>
            <a:r>
              <a:rPr lang="en-CA" altLang="en-US">
                <a:latin typeface="Times New Roman" panose="02020503050405090304" pitchFamily="18" charset="0"/>
                <a:cs typeface="Times New Roman" panose="02020503050405090304" pitchFamily="18" charset="0"/>
              </a:rPr>
              <a:t>} </a:t>
            </a:r>
            <a:r>
              <a:rPr lang="en-CA" altLang="en-US">
                <a:latin typeface="Arial" panose="020B0604020202090204" pitchFamily="34" charset="0"/>
                <a:cs typeface="Arial" panose="020B0604020202090204" pitchFamily="34" charset="0"/>
              </a:rPr>
              <a:t>with the set containing H:  </a:t>
            </a:r>
            <a:r>
              <a:rPr lang="en-CA" altLang="en-US">
                <a:latin typeface="Times New Roman" panose="02020503050405090304" pitchFamily="18" charset="0"/>
                <a:cs typeface="Times New Roman" panose="02020503050405090304" pitchFamily="18" charset="0"/>
              </a:rPr>
              <a:t>{</a:t>
            </a:r>
            <a:r>
              <a:rPr lang="en-CA" altLang="en-US">
                <a:latin typeface="Arial" panose="020B0604020202090204" pitchFamily="34" charset="0"/>
                <a:cs typeface="Arial" panose="020B0604020202090204" pitchFamily="34" charset="0"/>
              </a:rPr>
              <a:t>A</a:t>
            </a:r>
            <a:r>
              <a:rPr lang="en-CA" altLang="en-US">
                <a:latin typeface="Times New Roman" panose="02020503050405090304" pitchFamily="18" charset="0"/>
                <a:cs typeface="Times New Roman" panose="02020503050405090304" pitchFamily="18" charset="0"/>
              </a:rPr>
              <a:t>,</a:t>
            </a:r>
            <a:r>
              <a:rPr lang="en-CA" altLang="en-US">
                <a:latin typeface="Arial" panose="020B0604020202090204" pitchFamily="34" charset="0"/>
                <a:cs typeface="Arial" panose="020B0604020202090204" pitchFamily="34" charset="0"/>
              </a:rPr>
              <a:t> B</a:t>
            </a:r>
            <a:r>
              <a:rPr lang="en-CA" altLang="en-US">
                <a:latin typeface="Times New Roman" panose="02020503050405090304" pitchFamily="18" charset="0"/>
                <a:cs typeface="Times New Roman" panose="02020503050405090304" pitchFamily="18" charset="0"/>
              </a:rPr>
              <a:t>,</a:t>
            </a:r>
            <a:r>
              <a:rPr lang="en-CA" altLang="en-US">
                <a:latin typeface="Arial" panose="020B0604020202090204" pitchFamily="34" charset="0"/>
                <a:cs typeface="Arial" panose="020B0604020202090204" pitchFamily="34" charset="0"/>
              </a:rPr>
              <a:t> G</a:t>
            </a:r>
            <a:r>
              <a:rPr lang="en-CA" altLang="en-US">
                <a:latin typeface="Times New Roman" panose="02020503050405090304" pitchFamily="18" charset="0"/>
                <a:cs typeface="Times New Roman" panose="02020503050405090304" pitchFamily="18" charset="0"/>
              </a:rPr>
              <a:t>,</a:t>
            </a:r>
            <a:r>
              <a:rPr lang="en-CA" altLang="en-US">
                <a:latin typeface="Arial" panose="020B0604020202090204" pitchFamily="34" charset="0"/>
                <a:cs typeface="Arial" panose="020B0604020202090204" pitchFamily="34" charset="0"/>
              </a:rPr>
              <a:t> H</a:t>
            </a:r>
            <a:r>
              <a:rPr lang="en-CA" altLang="en-US">
                <a:latin typeface="Times New Roman" panose="02020503050405090304" pitchFamily="18" charset="0"/>
                <a:cs typeface="Times New Roman" panose="02020503050405090304" pitchFamily="18" charset="0"/>
              </a:rPr>
              <a:t>,</a:t>
            </a:r>
            <a:r>
              <a:rPr lang="en-CA" altLang="en-US">
                <a:latin typeface="Arial" panose="020B0604020202090204" pitchFamily="34" charset="0"/>
                <a:cs typeface="Arial" panose="020B0604020202090204" pitchFamily="34" charset="0"/>
              </a:rPr>
              <a:t> I</a:t>
            </a:r>
            <a:r>
              <a:rPr lang="en-CA" altLang="en-US">
                <a:latin typeface="Times New Roman" panose="02020503050405090304" pitchFamily="18" charset="0"/>
                <a:cs typeface="Times New Roman" panose="02020503050405090304" pitchFamily="18" charset="0"/>
              </a:rPr>
              <a:t>}</a:t>
            </a:r>
            <a:endParaRPr lang="en-CA" altLang="en-US">
              <a:latin typeface="Arial" panose="020B0604020202090204" pitchFamily="34" charset="0"/>
              <a:cs typeface="Arial" panose="020B0604020202090204" pitchFamily="34" charset="0"/>
            </a:endParaRPr>
          </a:p>
          <a:p>
            <a:pPr lvl="1"/>
            <a:r>
              <a:rPr lang="en-CA" altLang="en-US">
                <a:latin typeface="Arial" panose="020B0604020202090204" pitchFamily="34" charset="0"/>
                <a:cs typeface="Arial" panose="020B0604020202090204" pitchFamily="34" charset="0"/>
              </a:rPr>
              <a:t>The traversal is finished</a:t>
            </a:r>
            <a:endParaRPr lang="en-CA" altLang="en-US">
              <a:latin typeface="Arial" panose="020B0604020202090204" pitchFamily="34" charset="0"/>
              <a:cs typeface="Arial" panose="020B0604020202090204" pitchFamily="34" charset="0"/>
            </a:endParaRPr>
          </a:p>
          <a:p>
            <a:pPr>
              <a:buFont typeface="Arial" panose="020B0604020202090204" pitchFamily="34" charset="0"/>
              <a:buNone/>
            </a:pPr>
            <a:endParaRPr lang="en-CA" altLang="en-US">
              <a:latin typeface="Arial" panose="020B0604020202090204" pitchFamily="34" charset="0"/>
              <a:cs typeface="Arial" panose="020B0604020202090204" pitchFamily="34" charset="0"/>
            </a:endParaRPr>
          </a:p>
        </p:txBody>
      </p:sp>
      <p:graphicFrame>
        <p:nvGraphicFramePr>
          <p:cNvPr id="6" name="Content Placeholder 14"/>
          <p:cNvGraphicFramePr/>
          <p:nvPr/>
        </p:nvGraphicFramePr>
        <p:xfrm>
          <a:off x="1116013" y="4630738"/>
          <a:ext cx="6923092" cy="670388"/>
        </p:xfrm>
        <a:graphic>
          <a:graphicData uri="http://schemas.openxmlformats.org/drawingml/2006/table">
            <a:tbl>
              <a:tblPr firstRow="1" bandRow="1">
                <a:tableStyleId>{2D5ABB26-0587-4C30-8999-92F81FD0307C}</a:tableStyleId>
              </a:tblPr>
              <a:tblGrid>
                <a:gridCol w="629372"/>
                <a:gridCol w="629372"/>
                <a:gridCol w="629372"/>
                <a:gridCol w="629372"/>
                <a:gridCol w="629372"/>
                <a:gridCol w="629372"/>
                <a:gridCol w="629372"/>
                <a:gridCol w="629372"/>
                <a:gridCol w="629372"/>
                <a:gridCol w="629372"/>
                <a:gridCol w="629372"/>
              </a:tblGrid>
              <a:tr h="304511">
                <a:tc>
                  <a:txBody>
                    <a:bodyPr/>
                    <a:lstStyle/>
                    <a:p>
                      <a:r>
                        <a:rPr lang="en-CA" sz="1400" dirty="0"/>
                        <a:t>A</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B</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C</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D</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E</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F</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G</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H</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I</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J</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K</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365414">
                <a:tc>
                  <a:txBody>
                    <a:bodyPr/>
                    <a:lstStyle/>
                    <a:p>
                      <a:pPr algn="ctr"/>
                      <a:r>
                        <a:rPr lang="en-CA" sz="1800" b="1" dirty="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C</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D</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E</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F</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J</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K</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ltLang="en-US">
                <a:latin typeface="Arial" panose="020B0604020202090204" pitchFamily="34" charset="0"/>
                <a:cs typeface="Arial" panose="020B0604020202090204" pitchFamily="34" charset="0"/>
              </a:rPr>
              <a:t>Connected Components</a:t>
            </a:r>
            <a:endParaRPr lang="en-CA" altLang="en-US">
              <a:latin typeface="Arial" panose="020B0604020202090204" pitchFamily="34" charset="0"/>
              <a:cs typeface="Arial" panose="020B0604020202090204" pitchFamily="34" charset="0"/>
            </a:endParaRPr>
          </a:p>
        </p:txBody>
      </p:sp>
      <p:sp>
        <p:nvSpPr>
          <p:cNvPr id="34819" name="Content Placeholder 2"/>
          <p:cNvSpPr>
            <a:spLocks noGrp="1"/>
          </p:cNvSpPr>
          <p:nvPr>
            <p:ph idx="1"/>
          </p:nvPr>
        </p:nvSpPr>
        <p:spPr/>
        <p:txBody>
          <a:bodyPr/>
          <a:lstStyle/>
          <a:p>
            <a:pPr>
              <a:buFont typeface="Arial" panose="020B0604020202090204" pitchFamily="34" charset="0"/>
              <a:buNone/>
            </a:pPr>
            <a:r>
              <a:rPr lang="en-CA" altLang="en-US">
                <a:latin typeface="Arial" panose="020B0604020202090204" pitchFamily="34" charset="0"/>
                <a:cs typeface="Arial" panose="020B0604020202090204" pitchFamily="34" charset="0"/>
              </a:rPr>
              <a:t>	Start another traversal with C:  this defines a new set </a:t>
            </a:r>
            <a:r>
              <a:rPr lang="en-CA" altLang="en-US">
                <a:latin typeface="Times New Roman" panose="02020503050405090304" pitchFamily="18" charset="0"/>
                <a:cs typeface="Times New Roman" panose="02020503050405090304" pitchFamily="18" charset="0"/>
              </a:rPr>
              <a:t>{</a:t>
            </a:r>
            <a:r>
              <a:rPr lang="en-CA" altLang="en-US">
                <a:latin typeface="Arial" panose="020B0604020202090204" pitchFamily="34" charset="0"/>
                <a:cs typeface="Arial" panose="020B0604020202090204" pitchFamily="34" charset="0"/>
              </a:rPr>
              <a:t>C</a:t>
            </a:r>
            <a:r>
              <a:rPr lang="en-CA" altLang="en-US">
                <a:latin typeface="Times New Roman" panose="02020503050405090304" pitchFamily="18" charset="0"/>
                <a:cs typeface="Times New Roman" panose="02020503050405090304" pitchFamily="18" charset="0"/>
              </a:rPr>
              <a:t>}</a:t>
            </a:r>
            <a:endParaRPr lang="en-CA" altLang="en-US">
              <a:latin typeface="Arial" panose="020B0604020202090204" pitchFamily="34" charset="0"/>
              <a:cs typeface="Arial" panose="020B0604020202090204" pitchFamily="34" charset="0"/>
            </a:endParaRPr>
          </a:p>
        </p:txBody>
      </p:sp>
      <p:graphicFrame>
        <p:nvGraphicFramePr>
          <p:cNvPr id="5" name="Content Placeholder 14"/>
          <p:cNvGraphicFramePr/>
          <p:nvPr/>
        </p:nvGraphicFramePr>
        <p:xfrm>
          <a:off x="1116013" y="4630738"/>
          <a:ext cx="6923092" cy="670388"/>
        </p:xfrm>
        <a:graphic>
          <a:graphicData uri="http://schemas.openxmlformats.org/drawingml/2006/table">
            <a:tbl>
              <a:tblPr firstRow="1" bandRow="1">
                <a:tableStyleId>{2D5ABB26-0587-4C30-8999-92F81FD0307C}</a:tableStyleId>
              </a:tblPr>
              <a:tblGrid>
                <a:gridCol w="629372"/>
                <a:gridCol w="629372"/>
                <a:gridCol w="629372"/>
                <a:gridCol w="629372"/>
                <a:gridCol w="629372"/>
                <a:gridCol w="629372"/>
                <a:gridCol w="629372"/>
                <a:gridCol w="629372"/>
                <a:gridCol w="629372"/>
                <a:gridCol w="629372"/>
                <a:gridCol w="629372"/>
              </a:tblGrid>
              <a:tr h="304511">
                <a:tc>
                  <a:txBody>
                    <a:bodyPr/>
                    <a:lstStyle/>
                    <a:p>
                      <a:r>
                        <a:rPr lang="en-CA" sz="1400" dirty="0"/>
                        <a:t>A</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B</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C</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D</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E</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F</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G</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H</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I</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J</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K</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365414">
                <a:tc>
                  <a:txBody>
                    <a:bodyPr/>
                    <a:lstStyle/>
                    <a:p>
                      <a:pPr algn="ctr"/>
                      <a:r>
                        <a:rPr lang="en-CA" sz="1800" b="1" dirty="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FF0000"/>
                          </a:solidFill>
                        </a:rPr>
                        <a:t>C</a:t>
                      </a:r>
                      <a:endParaRPr lang="en-CA" sz="1800" b="1" dirty="0">
                        <a:solidFill>
                          <a:srgbClr val="FF000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D</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E</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F</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J</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K</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pic>
        <p:nvPicPr>
          <p:cNvPr id="34858" name="Picture 2" descr="C:\Users\dwharder\Desktop\v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11525" y="2382838"/>
            <a:ext cx="2520950"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a:latin typeface="Arial" panose="020B0604020202090204" pitchFamily="34" charset="0"/>
                <a:cs typeface="Arial" panose="020B0604020202090204" pitchFamily="34" charset="0"/>
              </a:rPr>
              <a:t>Breadth-first traversal</a:t>
            </a:r>
            <a:endParaRPr lang="en-US" altLang="en-US" dirty="0">
              <a:latin typeface="Arial" panose="020B0604020202090204" pitchFamily="34" charset="0"/>
              <a:cs typeface="Arial" panose="020B0604020202090204" pitchFamily="34" charset="0"/>
            </a:endParaRPr>
          </a:p>
        </p:txBody>
      </p:sp>
      <p:sp>
        <p:nvSpPr>
          <p:cNvPr id="6147" name="Rectangle 3"/>
          <p:cNvSpPr>
            <a:spLocks noGrp="1" noChangeArrowheads="1"/>
          </p:cNvSpPr>
          <p:nvPr>
            <p:ph type="body" idx="1"/>
          </p:nvPr>
        </p:nvSpPr>
        <p:spPr/>
        <p:txBody>
          <a:bodyPr/>
          <a:lstStyle/>
          <a:p>
            <a:pPr>
              <a:buFont typeface="Arial" panose="020B0604020202090204" pitchFamily="34" charset="0"/>
              <a:buNone/>
            </a:pPr>
            <a:r>
              <a:rPr lang="en-US" altLang="en-US" dirty="0">
                <a:latin typeface="Arial" panose="020B0604020202090204" pitchFamily="34" charset="0"/>
                <a:cs typeface="Arial" panose="020B0604020202090204" pitchFamily="34" charset="0"/>
              </a:rPr>
              <a:t>	Breadth-first traversal on a graph:</a:t>
            </a:r>
            <a:endParaRPr lang="en-US" altLang="en-US" dirty="0">
              <a:latin typeface="Arial" panose="020B0604020202090204" pitchFamily="34" charset="0"/>
              <a:cs typeface="Arial" panose="020B0604020202090204" pitchFamily="34" charset="0"/>
            </a:endParaRPr>
          </a:p>
          <a:p>
            <a:pPr lvl="1"/>
            <a:r>
              <a:rPr lang="en-US" altLang="en-US" dirty="0">
                <a:latin typeface="Arial" panose="020B0604020202090204" pitchFamily="34" charset="0"/>
                <a:cs typeface="Arial" panose="020B0604020202090204" pitchFamily="34" charset="0"/>
              </a:rPr>
              <a:t>Choose any vertex, mark it as visited and push it onto queue</a:t>
            </a:r>
            <a:endParaRPr lang="en-US" altLang="en-US" dirty="0">
              <a:latin typeface="Arial" panose="020B0604020202090204" pitchFamily="34" charset="0"/>
              <a:cs typeface="Arial" panose="020B0604020202090204" pitchFamily="34" charset="0"/>
            </a:endParaRPr>
          </a:p>
          <a:p>
            <a:pPr lvl="1"/>
            <a:r>
              <a:rPr lang="en-US" altLang="en-US" dirty="0">
                <a:latin typeface="Arial" panose="020B0604020202090204" pitchFamily="34" charset="0"/>
                <a:cs typeface="Arial" panose="020B0604020202090204" pitchFamily="34" charset="0"/>
              </a:rPr>
              <a:t>While the queue is not empty:</a:t>
            </a:r>
            <a:endParaRPr lang="en-US" altLang="en-US" dirty="0">
              <a:latin typeface="Arial" panose="020B0604020202090204" pitchFamily="34" charset="0"/>
              <a:cs typeface="Arial" panose="020B0604020202090204" pitchFamily="34" charset="0"/>
            </a:endParaRPr>
          </a:p>
          <a:p>
            <a:pPr lvl="2"/>
            <a:r>
              <a:rPr lang="en-US" altLang="en-US" dirty="0">
                <a:latin typeface="Arial" panose="020B0604020202090204" pitchFamily="34" charset="0"/>
                <a:cs typeface="Arial" panose="020B0604020202090204" pitchFamily="34" charset="0"/>
              </a:rPr>
              <a:t>Pop the top vertex </a:t>
            </a:r>
            <a:r>
              <a:rPr lang="en-US" altLang="en-US" i="1" dirty="0">
                <a:latin typeface="Times New Roman" panose="02020503050405090304" pitchFamily="18" charset="0"/>
                <a:cs typeface="Times New Roman" panose="02020503050405090304" pitchFamily="18" charset="0"/>
              </a:rPr>
              <a:t>v</a:t>
            </a:r>
            <a:r>
              <a:rPr lang="en-US" altLang="en-US" dirty="0">
                <a:latin typeface="Arial" panose="020B0604020202090204" pitchFamily="34" charset="0"/>
                <a:cs typeface="Arial" panose="020B0604020202090204" pitchFamily="34" charset="0"/>
              </a:rPr>
              <a:t> from the queue</a:t>
            </a:r>
            <a:endParaRPr lang="en-US" altLang="en-US" dirty="0">
              <a:latin typeface="Arial" panose="020B0604020202090204" pitchFamily="34" charset="0"/>
              <a:cs typeface="Arial" panose="020B0604020202090204" pitchFamily="34" charset="0"/>
            </a:endParaRPr>
          </a:p>
          <a:p>
            <a:pPr lvl="2"/>
            <a:r>
              <a:rPr lang="en-US" altLang="en-US" dirty="0">
                <a:latin typeface="Arial" panose="020B0604020202090204" pitchFamily="34" charset="0"/>
                <a:cs typeface="Arial" panose="020B0604020202090204" pitchFamily="34" charset="0"/>
              </a:rPr>
              <a:t>For each vertex adjacent to </a:t>
            </a:r>
            <a:r>
              <a:rPr lang="en-US" altLang="en-US" i="1" dirty="0">
                <a:latin typeface="Times New Roman" panose="02020503050405090304" pitchFamily="18" charset="0"/>
                <a:cs typeface="Times New Roman" panose="02020503050405090304" pitchFamily="18" charset="0"/>
              </a:rPr>
              <a:t>v</a:t>
            </a:r>
            <a:r>
              <a:rPr lang="en-US" altLang="en-US" dirty="0">
                <a:latin typeface="Arial" panose="020B0604020202090204" pitchFamily="34" charset="0"/>
                <a:cs typeface="Arial" panose="020B0604020202090204" pitchFamily="34" charset="0"/>
              </a:rPr>
              <a:t> that has not been visited:</a:t>
            </a:r>
            <a:endParaRPr lang="en-US" altLang="en-US" dirty="0">
              <a:latin typeface="Arial" panose="020B0604020202090204" pitchFamily="34" charset="0"/>
              <a:cs typeface="Arial" panose="020B0604020202090204" pitchFamily="34" charset="0"/>
            </a:endParaRPr>
          </a:p>
          <a:p>
            <a:pPr lvl="3"/>
            <a:r>
              <a:rPr lang="en-US" altLang="en-US" dirty="0">
                <a:latin typeface="Arial" panose="020B0604020202090204" pitchFamily="34" charset="0"/>
                <a:cs typeface="Arial" panose="020B0604020202090204" pitchFamily="34" charset="0"/>
              </a:rPr>
              <a:t>Mark it visited, and</a:t>
            </a:r>
            <a:endParaRPr lang="en-US" altLang="en-US" dirty="0">
              <a:latin typeface="Arial" panose="020B0604020202090204" pitchFamily="34" charset="0"/>
              <a:cs typeface="Arial" panose="020B0604020202090204" pitchFamily="34" charset="0"/>
            </a:endParaRPr>
          </a:p>
          <a:p>
            <a:pPr lvl="3"/>
            <a:r>
              <a:rPr lang="en-US" altLang="en-US" dirty="0">
                <a:latin typeface="Arial" panose="020B0604020202090204" pitchFamily="34" charset="0"/>
                <a:cs typeface="Arial" panose="020B0604020202090204" pitchFamily="34" charset="0"/>
              </a:rPr>
              <a:t>Push it onto the queue</a:t>
            </a:r>
            <a:endParaRPr lang="en-US" altLang="en-US" dirty="0">
              <a:latin typeface="Arial" panose="020B0604020202090204" pitchFamily="34" charset="0"/>
              <a:cs typeface="Arial" panose="020B0604020202090204" pitchFamily="34" charset="0"/>
            </a:endParaRPr>
          </a:p>
          <a:p>
            <a:pPr>
              <a:buFont typeface="Arial" panose="020B0604020202090204" pitchFamily="34" charset="0"/>
              <a:buNone/>
            </a:pPr>
            <a:endParaRPr lang="en-US" altLang="en-US" dirty="0">
              <a:latin typeface="Arial" panose="020B0604020202090204" pitchFamily="34" charset="0"/>
              <a:cs typeface="Arial" panose="020B0604020202090204" pitchFamily="34" charset="0"/>
            </a:endParaRPr>
          </a:p>
          <a:p>
            <a:pPr>
              <a:buFont typeface="Arial" panose="020B0604020202090204" pitchFamily="34" charset="0"/>
              <a:buNone/>
            </a:pPr>
            <a:r>
              <a:rPr lang="en-US" altLang="en-US" dirty="0">
                <a:latin typeface="Arial" panose="020B0604020202090204" pitchFamily="34" charset="0"/>
                <a:cs typeface="Arial" panose="020B0604020202090204" pitchFamily="34" charset="0"/>
              </a:rPr>
              <a:t>	This continues until the queue is empty</a:t>
            </a:r>
            <a:endParaRPr lang="en-US" altLang="en-US" dirty="0">
              <a:latin typeface="Arial" panose="020B0604020202090204" pitchFamily="34" charset="0"/>
              <a:cs typeface="Arial" panose="020B0604020202090204" pitchFamily="34" charset="0"/>
            </a:endParaRPr>
          </a:p>
          <a:p>
            <a:pPr lvl="1"/>
            <a:r>
              <a:rPr lang="en-US" altLang="en-US" dirty="0">
                <a:latin typeface="Arial" panose="020B0604020202090204" pitchFamily="34" charset="0"/>
                <a:cs typeface="Arial" panose="020B0604020202090204" pitchFamily="34" charset="0"/>
              </a:rPr>
              <a:t>If there are no unvisited vertices, the graph is connected</a:t>
            </a:r>
            <a:endParaRPr lang="en-US" altLang="en-US" dirty="0">
              <a:latin typeface="Arial" panose="020B0604020202090204" pitchFamily="34" charset="0"/>
              <a:cs typeface="Arial" panose="020B0604020202090204" pitchFamily="34" charset="0"/>
            </a:endParaRPr>
          </a:p>
          <a:p>
            <a:pPr marL="0" indent="0">
              <a:buNone/>
            </a:pPr>
            <a:endParaRPr lang="en-US" altLang="en-US" dirty="0">
              <a:latin typeface="Arial" panose="020B0604020202090204" pitchFamily="34" charset="0"/>
              <a:cs typeface="Arial" panose="020B0604020202090204" pitchFamily="34" charset="0"/>
            </a:endParaRPr>
          </a:p>
          <a:p>
            <a:pPr lvl="0">
              <a:buNone/>
            </a:pPr>
            <a:r>
              <a:rPr lang="en-US" altLang="en-US" dirty="0">
                <a:solidFill>
                  <a:prstClr val="black"/>
                </a:solidFill>
                <a:latin typeface="Arial" panose="020B0604020202090204" pitchFamily="34" charset="0"/>
                <a:cs typeface="Arial" panose="020B0604020202090204" pitchFamily="34" charset="0"/>
              </a:rPr>
              <a:t>	The size of the queue is </a:t>
            </a:r>
            <a:r>
              <a:rPr lang="en-US" altLang="en-US" dirty="0">
                <a:solidFill>
                  <a:prstClr val="black"/>
                </a:solidFill>
                <a:latin typeface="Times New Roman" panose="02020503050405090304" pitchFamily="18" charset="0"/>
                <a:cs typeface="Times New Roman" panose="02020503050405090304" pitchFamily="18" charset="0"/>
              </a:rPr>
              <a:t>O(</a:t>
            </a:r>
            <a:r>
              <a:rPr lang="en-US" altLang="en-US" i="1" dirty="0">
                <a:solidFill>
                  <a:prstClr val="black"/>
                </a:solidFill>
                <a:latin typeface="Times New Roman" panose="02020503050405090304" pitchFamily="18" charset="0"/>
                <a:cs typeface="Times New Roman" panose="02020503050405090304" pitchFamily="18" charset="0"/>
              </a:rPr>
              <a:t>|V</a:t>
            </a:r>
            <a:r>
              <a:rPr lang="en-US" altLang="en-US" dirty="0">
                <a:solidFill>
                  <a:prstClr val="black"/>
                </a:solidFill>
                <a:latin typeface="Times New Roman" panose="02020503050405090304" pitchFamily="18" charset="0"/>
                <a:cs typeface="Times New Roman" panose="02020503050405090304" pitchFamily="18" charset="0"/>
              </a:rPr>
              <a:t>|)</a:t>
            </a:r>
            <a:endParaRPr lang="en-US" altLang="en-US" dirty="0">
              <a:solidFill>
                <a:prstClr val="black"/>
              </a:solidFill>
              <a:latin typeface="Times New Roman" panose="02020503050405090304" pitchFamily="18" charset="0"/>
              <a:cs typeface="Times New Roman" panose="02020503050405090304" pitchFamily="18"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altLang="en-US">
                <a:latin typeface="Arial" panose="020B0604020202090204" pitchFamily="34" charset="0"/>
                <a:cs typeface="Arial" panose="020B0604020202090204" pitchFamily="34" charset="0"/>
              </a:rPr>
              <a:t>Connected Components</a:t>
            </a:r>
            <a:endParaRPr lang="en-CA" altLang="en-US">
              <a:latin typeface="Arial" panose="020B0604020202090204" pitchFamily="34" charset="0"/>
              <a:cs typeface="Arial" panose="020B0604020202090204" pitchFamily="34" charset="0"/>
            </a:endParaRPr>
          </a:p>
        </p:txBody>
      </p:sp>
      <p:sp>
        <p:nvSpPr>
          <p:cNvPr id="35843" name="Content Placeholder 2"/>
          <p:cNvSpPr>
            <a:spLocks noGrp="1"/>
          </p:cNvSpPr>
          <p:nvPr>
            <p:ph idx="1"/>
          </p:nvPr>
        </p:nvSpPr>
        <p:spPr/>
        <p:txBody>
          <a:bodyPr/>
          <a:lstStyle/>
          <a:p>
            <a:pPr>
              <a:buFont typeface="Arial" panose="020B0604020202090204" pitchFamily="34" charset="0"/>
              <a:buNone/>
            </a:pPr>
            <a:r>
              <a:rPr lang="en-CA" altLang="en-US">
                <a:latin typeface="Arial" panose="020B0604020202090204" pitchFamily="34" charset="0"/>
                <a:cs typeface="Arial" panose="020B0604020202090204" pitchFamily="34" charset="0"/>
              </a:rPr>
              <a:t>	We take the union of </a:t>
            </a:r>
            <a:r>
              <a:rPr lang="en-CA" altLang="en-US">
                <a:latin typeface="Times New Roman" panose="02020503050405090304" pitchFamily="18" charset="0"/>
                <a:cs typeface="Times New Roman" panose="02020503050405090304" pitchFamily="18" charset="0"/>
              </a:rPr>
              <a:t>{</a:t>
            </a:r>
            <a:r>
              <a:rPr lang="en-CA" altLang="en-US">
                <a:latin typeface="Arial" panose="020B0604020202090204" pitchFamily="34" charset="0"/>
                <a:cs typeface="Arial" panose="020B0604020202090204" pitchFamily="34" charset="0"/>
              </a:rPr>
              <a:t>C</a:t>
            </a:r>
            <a:r>
              <a:rPr lang="en-CA" altLang="en-US">
                <a:latin typeface="Times New Roman" panose="02020503050405090304" pitchFamily="18" charset="0"/>
                <a:cs typeface="Times New Roman" panose="02020503050405090304" pitchFamily="18" charset="0"/>
              </a:rPr>
              <a:t>}</a:t>
            </a:r>
            <a:r>
              <a:rPr lang="en-CA" altLang="en-US">
                <a:latin typeface="Arial" panose="020B0604020202090204" pitchFamily="34" charset="0"/>
                <a:cs typeface="Arial" panose="020B0604020202090204" pitchFamily="34" charset="0"/>
              </a:rPr>
              <a:t> and its adjacent vertex J: </a:t>
            </a:r>
            <a:r>
              <a:rPr lang="en-CA" altLang="en-US">
                <a:latin typeface="Times New Roman" panose="02020503050405090304" pitchFamily="18" charset="0"/>
                <a:cs typeface="Times New Roman" panose="02020503050405090304" pitchFamily="18" charset="0"/>
              </a:rPr>
              <a:t>{</a:t>
            </a:r>
            <a:r>
              <a:rPr lang="en-CA" altLang="en-US">
                <a:latin typeface="Arial" panose="020B0604020202090204" pitchFamily="34" charset="0"/>
                <a:cs typeface="Arial" panose="020B0604020202090204" pitchFamily="34" charset="0"/>
              </a:rPr>
              <a:t>C</a:t>
            </a:r>
            <a:r>
              <a:rPr lang="en-CA" altLang="en-US">
                <a:latin typeface="Times New Roman" panose="02020503050405090304" pitchFamily="18" charset="0"/>
                <a:cs typeface="Times New Roman" panose="02020503050405090304" pitchFamily="18" charset="0"/>
              </a:rPr>
              <a:t>,</a:t>
            </a:r>
            <a:r>
              <a:rPr lang="en-CA" altLang="en-US">
                <a:latin typeface="Arial" panose="020B0604020202090204" pitchFamily="34" charset="0"/>
                <a:cs typeface="Arial" panose="020B0604020202090204" pitchFamily="34" charset="0"/>
              </a:rPr>
              <a:t> J</a:t>
            </a:r>
            <a:r>
              <a:rPr lang="en-CA" altLang="en-US">
                <a:latin typeface="Times New Roman" panose="02020503050405090304" pitchFamily="18" charset="0"/>
                <a:cs typeface="Times New Roman" panose="02020503050405090304" pitchFamily="18" charset="0"/>
              </a:rPr>
              <a:t>}</a:t>
            </a:r>
            <a:endParaRPr lang="en-CA" altLang="en-US">
              <a:latin typeface="Arial" panose="020B0604020202090204" pitchFamily="34" charset="0"/>
              <a:cs typeface="Arial" panose="020B0604020202090204" pitchFamily="34" charset="0"/>
            </a:endParaRPr>
          </a:p>
          <a:p>
            <a:pPr lvl="1"/>
            <a:r>
              <a:rPr lang="en-CA" altLang="en-US">
                <a:latin typeface="Arial" panose="020B0604020202090204" pitchFamily="34" charset="0"/>
                <a:cs typeface="Arial" panose="020B0604020202090204" pitchFamily="34" charset="0"/>
              </a:rPr>
              <a:t>This traversal is finished</a:t>
            </a:r>
            <a:endParaRPr lang="en-CA" altLang="en-US">
              <a:latin typeface="Arial" panose="020B0604020202090204" pitchFamily="34" charset="0"/>
              <a:cs typeface="Arial" panose="020B0604020202090204" pitchFamily="34" charset="0"/>
            </a:endParaRPr>
          </a:p>
          <a:p>
            <a:pPr>
              <a:buFont typeface="Arial" panose="020B0604020202090204" pitchFamily="34" charset="0"/>
              <a:buNone/>
            </a:pPr>
            <a:endParaRPr lang="en-CA" altLang="en-US">
              <a:latin typeface="Arial" panose="020B0604020202090204" pitchFamily="34" charset="0"/>
              <a:cs typeface="Arial" panose="020B0604020202090204" pitchFamily="34" charset="0"/>
            </a:endParaRPr>
          </a:p>
        </p:txBody>
      </p:sp>
      <p:pic>
        <p:nvPicPr>
          <p:cNvPr id="35844" name="Picture 3" descr="C:\Users\dwharder\Desktop\.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11525" y="2382838"/>
            <a:ext cx="2520950"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Content Placeholder 14"/>
          <p:cNvGraphicFramePr/>
          <p:nvPr/>
        </p:nvGraphicFramePr>
        <p:xfrm>
          <a:off x="1116013" y="4630738"/>
          <a:ext cx="6923092" cy="670388"/>
        </p:xfrm>
        <a:graphic>
          <a:graphicData uri="http://schemas.openxmlformats.org/drawingml/2006/table">
            <a:tbl>
              <a:tblPr firstRow="1" bandRow="1">
                <a:tableStyleId>{2D5ABB26-0587-4C30-8999-92F81FD0307C}</a:tableStyleId>
              </a:tblPr>
              <a:tblGrid>
                <a:gridCol w="629372"/>
                <a:gridCol w="629372"/>
                <a:gridCol w="629372"/>
                <a:gridCol w="629372"/>
                <a:gridCol w="629372"/>
                <a:gridCol w="629372"/>
                <a:gridCol w="629372"/>
                <a:gridCol w="629372"/>
                <a:gridCol w="629372"/>
                <a:gridCol w="629372"/>
                <a:gridCol w="629372"/>
              </a:tblGrid>
              <a:tr h="304511">
                <a:tc>
                  <a:txBody>
                    <a:bodyPr/>
                    <a:lstStyle/>
                    <a:p>
                      <a:r>
                        <a:rPr lang="en-CA" sz="1400" dirty="0"/>
                        <a:t>A</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B</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C</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D</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E</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F</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G</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H</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I</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J</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K</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365414">
                <a:tc>
                  <a:txBody>
                    <a:bodyPr/>
                    <a:lstStyle/>
                    <a:p>
                      <a:pPr algn="ctr"/>
                      <a:r>
                        <a:rPr lang="en-CA" sz="1800" b="1" dirty="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FF0000"/>
                          </a:solidFill>
                        </a:rPr>
                        <a:t>C</a:t>
                      </a:r>
                      <a:endParaRPr lang="en-CA" sz="1800" b="1" dirty="0">
                        <a:solidFill>
                          <a:srgbClr val="FF000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D</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E</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F</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FF0000"/>
                          </a:solidFill>
                        </a:rPr>
                        <a:t>C</a:t>
                      </a:r>
                      <a:endParaRPr lang="en-CA" sz="1800" b="1" dirty="0">
                        <a:solidFill>
                          <a:srgbClr val="FF000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K</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ltLang="en-US">
                <a:latin typeface="Arial" panose="020B0604020202090204" pitchFamily="34" charset="0"/>
                <a:cs typeface="Arial" panose="020B0604020202090204" pitchFamily="34" charset="0"/>
              </a:rPr>
              <a:t>Connected Components</a:t>
            </a:r>
            <a:endParaRPr lang="en-CA" altLang="en-US">
              <a:latin typeface="Arial" panose="020B0604020202090204" pitchFamily="34" charset="0"/>
              <a:cs typeface="Arial" panose="020B0604020202090204" pitchFamily="34" charset="0"/>
            </a:endParaRPr>
          </a:p>
        </p:txBody>
      </p:sp>
      <p:sp>
        <p:nvSpPr>
          <p:cNvPr id="36867" name="Content Placeholder 2"/>
          <p:cNvSpPr>
            <a:spLocks noGrp="1"/>
          </p:cNvSpPr>
          <p:nvPr>
            <p:ph idx="1"/>
          </p:nvPr>
        </p:nvSpPr>
        <p:spPr/>
        <p:txBody>
          <a:bodyPr/>
          <a:lstStyle/>
          <a:p>
            <a:pPr>
              <a:buFont typeface="Arial" panose="020B0604020202090204" pitchFamily="34" charset="0"/>
              <a:buNone/>
            </a:pPr>
            <a:r>
              <a:rPr lang="en-CA" altLang="en-US">
                <a:latin typeface="Arial" panose="020B0604020202090204" pitchFamily="34" charset="0"/>
                <a:cs typeface="Arial" panose="020B0604020202090204" pitchFamily="34" charset="0"/>
              </a:rPr>
              <a:t>	We start again with the set </a:t>
            </a:r>
            <a:r>
              <a:rPr lang="en-CA" altLang="en-US">
                <a:latin typeface="Times New Roman" panose="02020503050405090304" pitchFamily="18" charset="0"/>
                <a:cs typeface="Times New Roman" panose="02020503050405090304" pitchFamily="18" charset="0"/>
              </a:rPr>
              <a:t>{</a:t>
            </a:r>
            <a:r>
              <a:rPr lang="en-CA" altLang="en-US">
                <a:latin typeface="Arial" panose="020B0604020202090204" pitchFamily="34" charset="0"/>
                <a:cs typeface="Arial" panose="020B0604020202090204" pitchFamily="34" charset="0"/>
              </a:rPr>
              <a:t>D</a:t>
            </a:r>
            <a:r>
              <a:rPr lang="en-CA" altLang="en-US">
                <a:latin typeface="Times New Roman" panose="02020503050405090304" pitchFamily="18" charset="0"/>
                <a:cs typeface="Times New Roman" panose="02020503050405090304" pitchFamily="18" charset="0"/>
              </a:rPr>
              <a:t>}</a:t>
            </a:r>
            <a:r>
              <a:rPr lang="en-CA" altLang="en-US">
                <a:latin typeface="Arial" panose="020B0604020202090204" pitchFamily="34" charset="0"/>
                <a:cs typeface="Arial" panose="020B0604020202090204" pitchFamily="34" charset="0"/>
              </a:rPr>
              <a:t> </a:t>
            </a:r>
            <a:endParaRPr lang="en-CA" altLang="en-US">
              <a:latin typeface="Arial" panose="020B0604020202090204" pitchFamily="34" charset="0"/>
              <a:cs typeface="Arial" panose="020B0604020202090204" pitchFamily="34" charset="0"/>
            </a:endParaRPr>
          </a:p>
        </p:txBody>
      </p:sp>
      <p:pic>
        <p:nvPicPr>
          <p:cNvPr id="36868" name="Picture 4" descr="C:\Users\dwharder\Desktop\v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11525" y="2382838"/>
            <a:ext cx="2520950"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Content Placeholder 14"/>
          <p:cNvGraphicFramePr/>
          <p:nvPr/>
        </p:nvGraphicFramePr>
        <p:xfrm>
          <a:off x="1116013" y="4630738"/>
          <a:ext cx="6923092" cy="670388"/>
        </p:xfrm>
        <a:graphic>
          <a:graphicData uri="http://schemas.openxmlformats.org/drawingml/2006/table">
            <a:tbl>
              <a:tblPr firstRow="1" bandRow="1">
                <a:tableStyleId>{2D5ABB26-0587-4C30-8999-92F81FD0307C}</a:tableStyleId>
              </a:tblPr>
              <a:tblGrid>
                <a:gridCol w="629372"/>
                <a:gridCol w="629372"/>
                <a:gridCol w="629372"/>
                <a:gridCol w="629372"/>
                <a:gridCol w="629372"/>
                <a:gridCol w="629372"/>
                <a:gridCol w="629372"/>
                <a:gridCol w="629372"/>
                <a:gridCol w="629372"/>
                <a:gridCol w="629372"/>
                <a:gridCol w="629372"/>
              </a:tblGrid>
              <a:tr h="304511">
                <a:tc>
                  <a:txBody>
                    <a:bodyPr/>
                    <a:lstStyle/>
                    <a:p>
                      <a:r>
                        <a:rPr lang="en-CA" sz="1400" dirty="0"/>
                        <a:t>A</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B</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C</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D</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E</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F</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G</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H</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I</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J</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K</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365414">
                <a:tc>
                  <a:txBody>
                    <a:bodyPr/>
                    <a:lstStyle/>
                    <a:p>
                      <a:pPr algn="ctr"/>
                      <a:r>
                        <a:rPr lang="en-CA" sz="1800" b="1" dirty="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FF0000"/>
                          </a:solidFill>
                        </a:rPr>
                        <a:t>C</a:t>
                      </a:r>
                      <a:endParaRPr lang="en-CA" sz="1800" b="1" dirty="0">
                        <a:solidFill>
                          <a:srgbClr val="FF000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7030A0"/>
                          </a:solidFill>
                        </a:rPr>
                        <a:t>D</a:t>
                      </a:r>
                      <a:endParaRPr lang="en-CA" sz="1800" b="1" dirty="0">
                        <a:solidFill>
                          <a:srgbClr val="7030A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E</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F</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FF0000"/>
                          </a:solidFill>
                        </a:rPr>
                        <a:t>C</a:t>
                      </a:r>
                      <a:endParaRPr lang="en-CA" sz="1800" b="1" dirty="0">
                        <a:solidFill>
                          <a:srgbClr val="FF000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K</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ltLang="en-US">
                <a:latin typeface="Arial" panose="020B0604020202090204" pitchFamily="34" charset="0"/>
                <a:cs typeface="Arial" panose="020B0604020202090204" pitchFamily="34" charset="0"/>
              </a:rPr>
              <a:t>Connected Components</a:t>
            </a:r>
            <a:endParaRPr lang="en-CA" altLang="en-US">
              <a:latin typeface="Arial" panose="020B0604020202090204" pitchFamily="34" charset="0"/>
              <a:cs typeface="Arial" panose="020B0604020202090204" pitchFamily="34" charset="0"/>
            </a:endParaRPr>
          </a:p>
        </p:txBody>
      </p:sp>
      <p:sp>
        <p:nvSpPr>
          <p:cNvPr id="37891" name="Content Placeholder 2"/>
          <p:cNvSpPr>
            <a:spLocks noGrp="1"/>
          </p:cNvSpPr>
          <p:nvPr>
            <p:ph idx="1"/>
          </p:nvPr>
        </p:nvSpPr>
        <p:spPr/>
        <p:txBody>
          <a:bodyPr/>
          <a:lstStyle/>
          <a:p>
            <a:pPr>
              <a:buFont typeface="Arial" panose="020B0604020202090204" pitchFamily="34" charset="0"/>
              <a:buNone/>
            </a:pPr>
            <a:r>
              <a:rPr lang="en-CA" altLang="en-US">
                <a:latin typeface="Arial" panose="020B0604020202090204" pitchFamily="34" charset="0"/>
                <a:cs typeface="Arial" panose="020B0604020202090204" pitchFamily="34" charset="0"/>
              </a:rPr>
              <a:t>	K and E are adjacent to D, so take the unions creating </a:t>
            </a:r>
            <a:r>
              <a:rPr lang="en-CA" altLang="en-US">
                <a:latin typeface="Times New Roman" panose="02020503050405090304" pitchFamily="18" charset="0"/>
                <a:cs typeface="Times New Roman" panose="02020503050405090304" pitchFamily="18" charset="0"/>
              </a:rPr>
              <a:t>{</a:t>
            </a:r>
            <a:r>
              <a:rPr lang="en-CA" altLang="en-US">
                <a:latin typeface="Arial" panose="020B0604020202090204" pitchFamily="34" charset="0"/>
                <a:cs typeface="Arial" panose="020B0604020202090204" pitchFamily="34" charset="0"/>
              </a:rPr>
              <a:t>D</a:t>
            </a:r>
            <a:r>
              <a:rPr lang="en-CA" altLang="en-US">
                <a:latin typeface="Times New Roman" panose="02020503050405090304" pitchFamily="18" charset="0"/>
                <a:cs typeface="Times New Roman" panose="02020503050405090304" pitchFamily="18" charset="0"/>
              </a:rPr>
              <a:t>,</a:t>
            </a:r>
            <a:r>
              <a:rPr lang="en-CA" altLang="en-US">
                <a:latin typeface="Arial" panose="020B0604020202090204" pitchFamily="34" charset="0"/>
                <a:cs typeface="Arial" panose="020B0604020202090204" pitchFamily="34" charset="0"/>
              </a:rPr>
              <a:t> E</a:t>
            </a:r>
            <a:r>
              <a:rPr lang="en-CA" altLang="en-US">
                <a:latin typeface="Times New Roman" panose="02020503050405090304" pitchFamily="18" charset="0"/>
                <a:cs typeface="Times New Roman" panose="02020503050405090304" pitchFamily="18" charset="0"/>
              </a:rPr>
              <a:t>,</a:t>
            </a:r>
            <a:r>
              <a:rPr lang="en-CA" altLang="en-US">
                <a:latin typeface="Arial" panose="020B0604020202090204" pitchFamily="34" charset="0"/>
                <a:cs typeface="Arial" panose="020B0604020202090204" pitchFamily="34" charset="0"/>
              </a:rPr>
              <a:t> K</a:t>
            </a:r>
            <a:r>
              <a:rPr lang="en-CA" altLang="en-US">
                <a:latin typeface="Times New Roman" panose="02020503050405090304" pitchFamily="18" charset="0"/>
                <a:cs typeface="Times New Roman" panose="02020503050405090304" pitchFamily="18" charset="0"/>
              </a:rPr>
              <a:t>}</a:t>
            </a:r>
            <a:r>
              <a:rPr lang="en-CA" altLang="en-US">
                <a:latin typeface="Arial" panose="020B0604020202090204" pitchFamily="34" charset="0"/>
                <a:cs typeface="Arial" panose="020B0604020202090204" pitchFamily="34" charset="0"/>
              </a:rPr>
              <a:t> </a:t>
            </a:r>
            <a:endParaRPr lang="en-CA" altLang="en-US">
              <a:latin typeface="Arial" panose="020B0604020202090204" pitchFamily="34" charset="0"/>
              <a:cs typeface="Arial" panose="020B0604020202090204" pitchFamily="34" charset="0"/>
            </a:endParaRPr>
          </a:p>
        </p:txBody>
      </p:sp>
      <p:pic>
        <p:nvPicPr>
          <p:cNvPr id="37892" name="Picture 5" descr="C:\Users\dwharder\Desktop\v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11525" y="2382838"/>
            <a:ext cx="2520950"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Content Placeholder 14"/>
          <p:cNvGraphicFramePr/>
          <p:nvPr/>
        </p:nvGraphicFramePr>
        <p:xfrm>
          <a:off x="1116013" y="4630738"/>
          <a:ext cx="6923092" cy="670388"/>
        </p:xfrm>
        <a:graphic>
          <a:graphicData uri="http://schemas.openxmlformats.org/drawingml/2006/table">
            <a:tbl>
              <a:tblPr firstRow="1" bandRow="1">
                <a:tableStyleId>{2D5ABB26-0587-4C30-8999-92F81FD0307C}</a:tableStyleId>
              </a:tblPr>
              <a:tblGrid>
                <a:gridCol w="629372"/>
                <a:gridCol w="629372"/>
                <a:gridCol w="629372"/>
                <a:gridCol w="629372"/>
                <a:gridCol w="629372"/>
                <a:gridCol w="629372"/>
                <a:gridCol w="629372"/>
                <a:gridCol w="629372"/>
                <a:gridCol w="629372"/>
                <a:gridCol w="629372"/>
                <a:gridCol w="629372"/>
              </a:tblGrid>
              <a:tr h="304511">
                <a:tc>
                  <a:txBody>
                    <a:bodyPr/>
                    <a:lstStyle/>
                    <a:p>
                      <a:r>
                        <a:rPr lang="en-CA" sz="1400" dirty="0"/>
                        <a:t>A</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B</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C</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D</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E</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F</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G</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H</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I</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J</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K</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365414">
                <a:tc>
                  <a:txBody>
                    <a:bodyPr/>
                    <a:lstStyle/>
                    <a:p>
                      <a:pPr algn="ctr"/>
                      <a:r>
                        <a:rPr lang="en-CA" sz="1800" b="1" dirty="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FF0000"/>
                          </a:solidFill>
                        </a:rPr>
                        <a:t>C</a:t>
                      </a:r>
                      <a:endParaRPr lang="en-CA" sz="1800" b="1" dirty="0">
                        <a:solidFill>
                          <a:srgbClr val="FF000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7030A0"/>
                          </a:solidFill>
                        </a:rPr>
                        <a:t>D</a:t>
                      </a:r>
                      <a:endParaRPr lang="en-CA" sz="1800" b="1" dirty="0">
                        <a:solidFill>
                          <a:srgbClr val="7030A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7030A0"/>
                          </a:solidFill>
                        </a:rPr>
                        <a:t>D</a:t>
                      </a:r>
                      <a:endParaRPr lang="en-CA" sz="1800" b="1" dirty="0">
                        <a:solidFill>
                          <a:srgbClr val="7030A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F</a:t>
                      </a:r>
                      <a:endParaRPr lang="en-CA" sz="1800" b="1"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FF0000"/>
                          </a:solidFill>
                        </a:rPr>
                        <a:t>C</a:t>
                      </a:r>
                      <a:endParaRPr lang="en-CA" sz="1800" b="1" dirty="0">
                        <a:solidFill>
                          <a:srgbClr val="FF000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7030A0"/>
                          </a:solidFill>
                        </a:rPr>
                        <a:t>D</a:t>
                      </a:r>
                      <a:endParaRPr lang="en-CA" sz="1800" b="1" dirty="0">
                        <a:solidFill>
                          <a:srgbClr val="7030A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altLang="en-US">
                <a:latin typeface="Arial" panose="020B0604020202090204" pitchFamily="34" charset="0"/>
                <a:cs typeface="Arial" panose="020B0604020202090204" pitchFamily="34" charset="0"/>
              </a:rPr>
              <a:t>Connected Components</a:t>
            </a:r>
            <a:endParaRPr lang="en-CA" altLang="en-US">
              <a:latin typeface="Arial" panose="020B0604020202090204" pitchFamily="34" charset="0"/>
              <a:cs typeface="Arial" panose="020B0604020202090204" pitchFamily="34" charset="0"/>
            </a:endParaRPr>
          </a:p>
        </p:txBody>
      </p:sp>
      <p:sp>
        <p:nvSpPr>
          <p:cNvPr id="38915" name="Content Placeholder 2"/>
          <p:cNvSpPr>
            <a:spLocks noGrp="1"/>
          </p:cNvSpPr>
          <p:nvPr>
            <p:ph idx="1"/>
          </p:nvPr>
        </p:nvSpPr>
        <p:spPr/>
        <p:txBody>
          <a:bodyPr/>
          <a:lstStyle/>
          <a:p>
            <a:pPr>
              <a:buFont typeface="Arial" panose="020B0604020202090204" pitchFamily="34" charset="0"/>
              <a:buNone/>
            </a:pPr>
            <a:r>
              <a:rPr lang="en-CA" altLang="en-US">
                <a:latin typeface="Arial" panose="020B0604020202090204" pitchFamily="34" charset="0"/>
                <a:cs typeface="Arial" panose="020B0604020202090204" pitchFamily="34" charset="0"/>
              </a:rPr>
              <a:t>	Finally, during this last traversal we find that F is adjacent to E</a:t>
            </a:r>
            <a:endParaRPr lang="en-CA" altLang="en-US">
              <a:latin typeface="Arial" panose="020B0604020202090204" pitchFamily="34" charset="0"/>
              <a:cs typeface="Arial" panose="020B0604020202090204" pitchFamily="34" charset="0"/>
            </a:endParaRPr>
          </a:p>
          <a:p>
            <a:pPr lvl="1"/>
            <a:r>
              <a:rPr lang="en-CA" altLang="en-US">
                <a:latin typeface="Arial" panose="020B0604020202090204" pitchFamily="34" charset="0"/>
                <a:cs typeface="Arial" panose="020B0604020202090204" pitchFamily="34" charset="0"/>
              </a:rPr>
              <a:t>Take the union of </a:t>
            </a:r>
            <a:r>
              <a:rPr lang="en-CA" altLang="en-US">
                <a:latin typeface="Times New Roman" panose="02020503050405090304" pitchFamily="18" charset="0"/>
                <a:cs typeface="Times New Roman" panose="02020503050405090304" pitchFamily="18" charset="0"/>
              </a:rPr>
              <a:t>{</a:t>
            </a:r>
            <a:r>
              <a:rPr lang="en-CA" altLang="en-US">
                <a:latin typeface="Arial" panose="020B0604020202090204" pitchFamily="34" charset="0"/>
                <a:cs typeface="Arial" panose="020B0604020202090204" pitchFamily="34" charset="0"/>
              </a:rPr>
              <a:t>F</a:t>
            </a:r>
            <a:r>
              <a:rPr lang="en-CA" altLang="en-US">
                <a:latin typeface="Times New Roman" panose="02020503050405090304" pitchFamily="18" charset="0"/>
                <a:cs typeface="Times New Roman" panose="02020503050405090304" pitchFamily="18" charset="0"/>
              </a:rPr>
              <a:t>}</a:t>
            </a:r>
            <a:r>
              <a:rPr lang="en-CA" altLang="en-US">
                <a:latin typeface="Arial" panose="020B0604020202090204" pitchFamily="34" charset="0"/>
                <a:cs typeface="Arial" panose="020B0604020202090204" pitchFamily="34" charset="0"/>
              </a:rPr>
              <a:t> with the set containing E: </a:t>
            </a:r>
            <a:r>
              <a:rPr lang="en-CA" altLang="en-US">
                <a:latin typeface="Times New Roman" panose="02020503050405090304" pitchFamily="18" charset="0"/>
                <a:cs typeface="Times New Roman" panose="02020503050405090304" pitchFamily="18" charset="0"/>
              </a:rPr>
              <a:t>{</a:t>
            </a:r>
            <a:r>
              <a:rPr lang="en-CA" altLang="en-US">
                <a:latin typeface="Arial" panose="020B0604020202090204" pitchFamily="34" charset="0"/>
                <a:cs typeface="Arial" panose="020B0604020202090204" pitchFamily="34" charset="0"/>
              </a:rPr>
              <a:t>D</a:t>
            </a:r>
            <a:r>
              <a:rPr lang="en-CA" altLang="en-US">
                <a:latin typeface="Times New Roman" panose="02020503050405090304" pitchFamily="18" charset="0"/>
                <a:cs typeface="Times New Roman" panose="02020503050405090304" pitchFamily="18" charset="0"/>
              </a:rPr>
              <a:t>,</a:t>
            </a:r>
            <a:r>
              <a:rPr lang="en-CA" altLang="en-US">
                <a:latin typeface="Arial" panose="020B0604020202090204" pitchFamily="34" charset="0"/>
                <a:cs typeface="Arial" panose="020B0604020202090204" pitchFamily="34" charset="0"/>
              </a:rPr>
              <a:t> E</a:t>
            </a:r>
            <a:r>
              <a:rPr lang="en-CA" altLang="en-US">
                <a:latin typeface="Times New Roman" panose="02020503050405090304" pitchFamily="18" charset="0"/>
                <a:cs typeface="Times New Roman" panose="02020503050405090304" pitchFamily="18" charset="0"/>
              </a:rPr>
              <a:t>,</a:t>
            </a:r>
            <a:r>
              <a:rPr lang="en-CA" altLang="en-US">
                <a:latin typeface="Arial" panose="020B0604020202090204" pitchFamily="34" charset="0"/>
                <a:cs typeface="Arial" panose="020B0604020202090204" pitchFamily="34" charset="0"/>
              </a:rPr>
              <a:t> F</a:t>
            </a:r>
            <a:r>
              <a:rPr lang="en-CA" altLang="en-US">
                <a:latin typeface="Times New Roman" panose="02020503050405090304" pitchFamily="18" charset="0"/>
                <a:cs typeface="Times New Roman" panose="02020503050405090304" pitchFamily="18" charset="0"/>
              </a:rPr>
              <a:t>,</a:t>
            </a:r>
            <a:r>
              <a:rPr lang="en-CA" altLang="en-US">
                <a:latin typeface="Arial" panose="020B0604020202090204" pitchFamily="34" charset="0"/>
                <a:cs typeface="Arial" panose="020B0604020202090204" pitchFamily="34" charset="0"/>
              </a:rPr>
              <a:t> K</a:t>
            </a:r>
            <a:r>
              <a:rPr lang="en-CA" altLang="en-US">
                <a:latin typeface="Times New Roman" panose="02020503050405090304" pitchFamily="18" charset="0"/>
                <a:cs typeface="Times New Roman" panose="02020503050405090304" pitchFamily="18" charset="0"/>
              </a:rPr>
              <a:t>}</a:t>
            </a:r>
            <a:r>
              <a:rPr lang="en-CA" altLang="en-US">
                <a:latin typeface="Arial" panose="020B0604020202090204" pitchFamily="34" charset="0"/>
                <a:cs typeface="Arial" panose="020B0604020202090204" pitchFamily="34" charset="0"/>
              </a:rPr>
              <a:t> </a:t>
            </a:r>
            <a:endParaRPr lang="en-CA" altLang="en-US">
              <a:latin typeface="Arial" panose="020B0604020202090204" pitchFamily="34" charset="0"/>
              <a:cs typeface="Arial" panose="020B0604020202090204" pitchFamily="34" charset="0"/>
            </a:endParaRPr>
          </a:p>
          <a:p>
            <a:pPr>
              <a:buFont typeface="Arial" panose="020B0604020202090204" pitchFamily="34" charset="0"/>
              <a:buNone/>
            </a:pPr>
            <a:endParaRPr lang="en-CA" altLang="en-US">
              <a:latin typeface="Arial" panose="020B0604020202090204" pitchFamily="34" charset="0"/>
              <a:cs typeface="Arial" panose="020B0604020202090204" pitchFamily="34" charset="0"/>
            </a:endParaRPr>
          </a:p>
        </p:txBody>
      </p:sp>
      <p:pic>
        <p:nvPicPr>
          <p:cNvPr id="38916" name="Picture 6" descr="C:\Users\dwharder\Desktop\5.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11525" y="2382838"/>
            <a:ext cx="2520950"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Content Placeholder 14"/>
          <p:cNvGraphicFramePr/>
          <p:nvPr/>
        </p:nvGraphicFramePr>
        <p:xfrm>
          <a:off x="1116013" y="4630738"/>
          <a:ext cx="6923092" cy="670388"/>
        </p:xfrm>
        <a:graphic>
          <a:graphicData uri="http://schemas.openxmlformats.org/drawingml/2006/table">
            <a:tbl>
              <a:tblPr firstRow="1" bandRow="1">
                <a:tableStyleId>{2D5ABB26-0587-4C30-8999-92F81FD0307C}</a:tableStyleId>
              </a:tblPr>
              <a:tblGrid>
                <a:gridCol w="629372"/>
                <a:gridCol w="629372"/>
                <a:gridCol w="629372"/>
                <a:gridCol w="629372"/>
                <a:gridCol w="629372"/>
                <a:gridCol w="629372"/>
                <a:gridCol w="629372"/>
                <a:gridCol w="629372"/>
                <a:gridCol w="629372"/>
                <a:gridCol w="629372"/>
                <a:gridCol w="629372"/>
              </a:tblGrid>
              <a:tr h="304511">
                <a:tc>
                  <a:txBody>
                    <a:bodyPr/>
                    <a:lstStyle/>
                    <a:p>
                      <a:r>
                        <a:rPr lang="en-CA" sz="1400" dirty="0"/>
                        <a:t>A</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B</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C</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D</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E</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F</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G</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H</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I</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J</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K</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365414">
                <a:tc>
                  <a:txBody>
                    <a:bodyPr/>
                    <a:lstStyle/>
                    <a:p>
                      <a:pPr algn="ctr"/>
                      <a:r>
                        <a:rPr lang="en-CA" sz="1800" b="1" dirty="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FF0000"/>
                          </a:solidFill>
                        </a:rPr>
                        <a:t>C</a:t>
                      </a:r>
                      <a:endParaRPr lang="en-CA" sz="1800" b="1" dirty="0">
                        <a:solidFill>
                          <a:srgbClr val="FF000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7030A0"/>
                          </a:solidFill>
                        </a:rPr>
                        <a:t>D</a:t>
                      </a:r>
                      <a:endParaRPr lang="en-CA" sz="1800" b="1" dirty="0">
                        <a:solidFill>
                          <a:srgbClr val="7030A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7030A0"/>
                          </a:solidFill>
                        </a:rPr>
                        <a:t>D</a:t>
                      </a:r>
                      <a:endParaRPr lang="en-CA" sz="1800" b="1" dirty="0">
                        <a:solidFill>
                          <a:srgbClr val="7030A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7030A0"/>
                          </a:solidFill>
                        </a:rPr>
                        <a:t>D</a:t>
                      </a:r>
                      <a:endParaRPr lang="en-CA" sz="1800" b="1" dirty="0">
                        <a:solidFill>
                          <a:srgbClr val="7030A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FF0000"/>
                          </a:solidFill>
                        </a:rPr>
                        <a:t>C</a:t>
                      </a:r>
                      <a:endParaRPr lang="en-CA" sz="1800" b="1" dirty="0">
                        <a:solidFill>
                          <a:srgbClr val="FF000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7030A0"/>
                          </a:solidFill>
                        </a:rPr>
                        <a:t>D</a:t>
                      </a:r>
                      <a:endParaRPr lang="en-CA" sz="1800" b="1" dirty="0">
                        <a:solidFill>
                          <a:srgbClr val="7030A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altLang="en-US">
                <a:latin typeface="Arial" panose="020B0604020202090204" pitchFamily="34" charset="0"/>
                <a:cs typeface="Arial" panose="020B0604020202090204" pitchFamily="34" charset="0"/>
              </a:rPr>
              <a:t>Connected Components</a:t>
            </a:r>
            <a:endParaRPr lang="en-CA" altLang="en-US">
              <a:latin typeface="Arial" panose="020B0604020202090204" pitchFamily="34" charset="0"/>
              <a:cs typeface="Arial" panose="020B0604020202090204" pitchFamily="34" charset="0"/>
            </a:endParaRPr>
          </a:p>
        </p:txBody>
      </p:sp>
      <p:sp>
        <p:nvSpPr>
          <p:cNvPr id="38915" name="Content Placeholder 2"/>
          <p:cNvSpPr>
            <a:spLocks noGrp="1"/>
          </p:cNvSpPr>
          <p:nvPr>
            <p:ph idx="1"/>
          </p:nvPr>
        </p:nvSpPr>
        <p:spPr/>
        <p:txBody>
          <a:bodyPr/>
          <a:lstStyle/>
          <a:p>
            <a:pPr>
              <a:buFont typeface="Arial" panose="020B0604020202090204" pitchFamily="34" charset="0"/>
              <a:buNone/>
            </a:pPr>
            <a:r>
              <a:rPr lang="en-CA" altLang="en-US" dirty="0">
                <a:latin typeface="Arial" panose="020B0604020202090204" pitchFamily="34" charset="0"/>
                <a:cs typeface="Arial" panose="020B0604020202090204" pitchFamily="34" charset="0"/>
              </a:rPr>
              <a:t>	All vertices are visited, so we are done</a:t>
            </a:r>
            <a:endParaRPr lang="en-CA" altLang="en-US" dirty="0">
              <a:latin typeface="Arial" panose="020B0604020202090204" pitchFamily="34" charset="0"/>
              <a:cs typeface="Arial" panose="020B0604020202090204" pitchFamily="34" charset="0"/>
            </a:endParaRPr>
          </a:p>
          <a:p>
            <a:pPr lvl="1"/>
            <a:r>
              <a:rPr lang="en-CA" altLang="en-US" dirty="0">
                <a:latin typeface="Arial" panose="020B0604020202090204" pitchFamily="34" charset="0"/>
                <a:cs typeface="Arial" panose="020B0604020202090204" pitchFamily="34" charset="0"/>
              </a:rPr>
              <a:t>There are three connected sub-graphs {A, B, G, H, I}, {C, J}, {D, E, F, K}</a:t>
            </a:r>
            <a:endParaRPr lang="en-CA" altLang="en-US" dirty="0">
              <a:latin typeface="Arial" panose="020B0604020202090204" pitchFamily="34" charset="0"/>
              <a:cs typeface="Arial" panose="020B0604020202090204" pitchFamily="34" charset="0"/>
            </a:endParaRPr>
          </a:p>
        </p:txBody>
      </p:sp>
      <p:pic>
        <p:nvPicPr>
          <p:cNvPr id="38916" name="Picture 6" descr="C:\Users\dwharder\Desktop\5.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11525" y="2382838"/>
            <a:ext cx="2520950"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Content Placeholder 14"/>
          <p:cNvGraphicFramePr/>
          <p:nvPr/>
        </p:nvGraphicFramePr>
        <p:xfrm>
          <a:off x="1116013" y="4630738"/>
          <a:ext cx="6923092" cy="670388"/>
        </p:xfrm>
        <a:graphic>
          <a:graphicData uri="http://schemas.openxmlformats.org/drawingml/2006/table">
            <a:tbl>
              <a:tblPr firstRow="1" bandRow="1">
                <a:tableStyleId>{2D5ABB26-0587-4C30-8999-92F81FD0307C}</a:tableStyleId>
              </a:tblPr>
              <a:tblGrid>
                <a:gridCol w="629372"/>
                <a:gridCol w="629372"/>
                <a:gridCol w="629372"/>
                <a:gridCol w="629372"/>
                <a:gridCol w="629372"/>
                <a:gridCol w="629372"/>
                <a:gridCol w="629372"/>
                <a:gridCol w="629372"/>
                <a:gridCol w="629372"/>
                <a:gridCol w="629372"/>
                <a:gridCol w="629372"/>
              </a:tblGrid>
              <a:tr h="304511">
                <a:tc>
                  <a:txBody>
                    <a:bodyPr/>
                    <a:lstStyle/>
                    <a:p>
                      <a:r>
                        <a:rPr lang="en-CA" sz="1400" dirty="0"/>
                        <a:t>A</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B</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C</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D</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E</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F</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G</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H</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I</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J</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K</a:t>
                      </a:r>
                      <a:endParaRPr lang="en-CA" sz="1400" dirty="0"/>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365414">
                <a:tc>
                  <a:txBody>
                    <a:bodyPr/>
                    <a:lstStyle/>
                    <a:p>
                      <a:pPr algn="ctr"/>
                      <a:r>
                        <a:rPr lang="en-CA" sz="1800" b="1" dirty="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FF0000"/>
                          </a:solidFill>
                        </a:rPr>
                        <a:t>C</a:t>
                      </a:r>
                      <a:endParaRPr lang="en-CA" sz="1800" b="1" dirty="0">
                        <a:solidFill>
                          <a:srgbClr val="FF000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7030A0"/>
                          </a:solidFill>
                        </a:rPr>
                        <a:t>D</a:t>
                      </a:r>
                      <a:endParaRPr lang="en-CA" sz="1800" b="1" dirty="0">
                        <a:solidFill>
                          <a:srgbClr val="7030A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7030A0"/>
                          </a:solidFill>
                        </a:rPr>
                        <a:t>D</a:t>
                      </a:r>
                      <a:endParaRPr lang="en-CA" sz="1800" b="1" dirty="0">
                        <a:solidFill>
                          <a:srgbClr val="7030A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7030A0"/>
                          </a:solidFill>
                        </a:rPr>
                        <a:t>D</a:t>
                      </a:r>
                      <a:endParaRPr lang="en-CA" sz="1800" b="1" dirty="0">
                        <a:solidFill>
                          <a:srgbClr val="7030A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00B0F0"/>
                          </a:solidFill>
                        </a:rPr>
                        <a:t>A</a:t>
                      </a:r>
                      <a:endParaRPr lang="en-CA" sz="1800" b="1" dirty="0">
                        <a:solidFill>
                          <a:srgbClr val="00B0F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FF0000"/>
                          </a:solidFill>
                        </a:rPr>
                        <a:t>C</a:t>
                      </a:r>
                      <a:endParaRPr lang="en-CA" sz="1800" b="1" dirty="0">
                        <a:solidFill>
                          <a:srgbClr val="FF000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7030A0"/>
                          </a:solidFill>
                        </a:rPr>
                        <a:t>D</a:t>
                      </a:r>
                      <a:endParaRPr lang="en-CA" sz="1800" b="1" dirty="0">
                        <a:solidFill>
                          <a:srgbClr val="7030A0"/>
                        </a:solidFill>
                      </a:endParaRP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a:latin typeface="Arial" panose="020B0604020202090204" pitchFamily="34" charset="0"/>
                <a:cs typeface="Arial" panose="020B0604020202090204" pitchFamily="34" charset="0"/>
              </a:rPr>
              <a:t>Tracking Unvisited Vertices</a:t>
            </a:r>
            <a:endParaRPr lang="en-US" altLang="en-US">
              <a:latin typeface="Arial" panose="020B0604020202090204" pitchFamily="34" charset="0"/>
              <a:cs typeface="Arial" panose="020B0604020202090204" pitchFamily="34" charset="0"/>
            </a:endParaRPr>
          </a:p>
        </p:txBody>
      </p:sp>
      <p:sp>
        <p:nvSpPr>
          <p:cNvPr id="39939" name="Rectangle 3"/>
          <p:cNvSpPr>
            <a:spLocks noGrp="1" noChangeArrowheads="1"/>
          </p:cNvSpPr>
          <p:nvPr>
            <p:ph type="body" idx="1"/>
          </p:nvPr>
        </p:nvSpPr>
        <p:spPr/>
        <p:txBody>
          <a:bodyPr/>
          <a:lstStyle/>
          <a:p>
            <a:pPr>
              <a:buFont typeface="Arial" panose="020B0604020202090204" pitchFamily="34" charset="0"/>
              <a:buNone/>
            </a:pPr>
            <a:r>
              <a:rPr lang="en-US" altLang="en-US" dirty="0">
                <a:latin typeface="Arial" panose="020B0604020202090204" pitchFamily="34" charset="0"/>
                <a:cs typeface="Arial" panose="020B0604020202090204" pitchFamily="34" charset="0"/>
              </a:rPr>
              <a:t>	</a:t>
            </a:r>
            <a:r>
              <a:rPr lang="en-US" altLang="en-US" dirty="0">
                <a:solidFill>
                  <a:srgbClr val="FF0000"/>
                </a:solidFill>
                <a:latin typeface="Arial" panose="020B0604020202090204" pitchFamily="34" charset="0"/>
                <a:cs typeface="Arial" panose="020B0604020202090204" pitchFamily="34" charset="0"/>
              </a:rPr>
              <a:t>How do you implement a set of unvisited vertices so as to</a:t>
            </a:r>
            <a:r>
              <a:rPr lang="en-US" altLang="en-US" dirty="0">
                <a:latin typeface="Arial" panose="020B0604020202090204" pitchFamily="34" charset="0"/>
                <a:cs typeface="Arial" panose="020B0604020202090204" pitchFamily="34" charset="0"/>
              </a:rPr>
              <a:t>:</a:t>
            </a:r>
            <a:endParaRPr lang="en-US" altLang="en-US" dirty="0">
              <a:latin typeface="Arial" panose="020B0604020202090204" pitchFamily="34" charset="0"/>
              <a:cs typeface="Arial" panose="020B0604020202090204" pitchFamily="34" charset="0"/>
            </a:endParaRPr>
          </a:p>
          <a:p>
            <a:pPr lvl="1"/>
            <a:r>
              <a:rPr lang="en-US" altLang="en-US" dirty="0">
                <a:latin typeface="Arial" panose="020B0604020202090204" pitchFamily="34" charset="0"/>
                <a:cs typeface="Arial" panose="020B0604020202090204" pitchFamily="34" charset="0"/>
              </a:rPr>
              <a:t>Find an unvisited vertex in </a:t>
            </a:r>
            <a:r>
              <a:rPr lang="en-US" altLang="en-US" dirty="0">
                <a:latin typeface="Symbol" panose="05050102010706020507" pitchFamily="18" charset="2"/>
                <a:cs typeface="Arial" panose="020B0604020202090204" pitchFamily="34" charset="0"/>
              </a:rPr>
              <a:t>Q</a:t>
            </a:r>
            <a:r>
              <a:rPr lang="en-US" altLang="en-US" dirty="0">
                <a:latin typeface="Times New Roman" panose="02020503050405090304" pitchFamily="18" charset="0"/>
                <a:cs typeface="Times New Roman" panose="02020503050405090304" pitchFamily="18" charset="0"/>
              </a:rPr>
              <a:t>(1)</a:t>
            </a:r>
            <a:r>
              <a:rPr lang="en-US" altLang="en-US" dirty="0">
                <a:latin typeface="Arial" panose="020B0604020202090204" pitchFamily="34" charset="0"/>
                <a:cs typeface="Arial" panose="020B0604020202090204" pitchFamily="34" charset="0"/>
              </a:rPr>
              <a:t> time?</a:t>
            </a:r>
            <a:endParaRPr lang="en-US" altLang="en-US" dirty="0">
              <a:latin typeface="Arial" panose="020B0604020202090204" pitchFamily="34" charset="0"/>
              <a:cs typeface="Arial" panose="020B0604020202090204" pitchFamily="34" charset="0"/>
            </a:endParaRPr>
          </a:p>
          <a:p>
            <a:pPr lvl="1"/>
            <a:r>
              <a:rPr lang="en-US" altLang="en-US" dirty="0">
                <a:latin typeface="Arial" panose="020B0604020202090204" pitchFamily="34" charset="0"/>
                <a:cs typeface="Arial" panose="020B0604020202090204" pitchFamily="34" charset="0"/>
              </a:rPr>
              <a:t>Remove a vertex that has been visited from this list in </a:t>
            </a:r>
            <a:r>
              <a:rPr lang="en-US" altLang="en-US" dirty="0">
                <a:latin typeface="Symbol" panose="05050102010706020507" pitchFamily="18" charset="2"/>
                <a:cs typeface="Arial" panose="020B0604020202090204" pitchFamily="34" charset="0"/>
              </a:rPr>
              <a:t>Q</a:t>
            </a:r>
            <a:r>
              <a:rPr lang="en-US" altLang="en-US" dirty="0">
                <a:latin typeface="Times New Roman" panose="02020503050405090304" pitchFamily="18" charset="0"/>
                <a:cs typeface="Times New Roman" panose="02020503050405090304" pitchFamily="18" charset="0"/>
              </a:rPr>
              <a:t>(1)</a:t>
            </a:r>
            <a:r>
              <a:rPr lang="en-US" altLang="en-US" dirty="0">
                <a:latin typeface="Arial" panose="020B0604020202090204" pitchFamily="34" charset="0"/>
                <a:cs typeface="Arial" panose="020B0604020202090204" pitchFamily="34" charset="0"/>
              </a:rPr>
              <a:t> time?</a:t>
            </a:r>
            <a:endParaRPr lang="en-US" altLang="en-US" dirty="0">
              <a:latin typeface="Arial" panose="020B0604020202090204" pitchFamily="34" charset="0"/>
              <a:cs typeface="Arial" panose="020B0604020202090204" pitchFamily="34" charset="0"/>
            </a:endParaRPr>
          </a:p>
          <a:p>
            <a:pPr>
              <a:buFont typeface="Arial" panose="020B0604020202090204" pitchFamily="34" charset="0"/>
              <a:buNone/>
            </a:pPr>
            <a:endParaRPr lang="en-US" altLang="en-US" dirty="0">
              <a:latin typeface="Arial" panose="020B0604020202090204" pitchFamily="34" charset="0"/>
              <a:cs typeface="Arial" panose="020B0604020202090204" pitchFamily="34" charset="0"/>
            </a:endParaRPr>
          </a:p>
          <a:p>
            <a:pPr>
              <a:buFont typeface="Arial" panose="020B0604020202090204" pitchFamily="34" charset="0"/>
              <a:buNone/>
            </a:pPr>
            <a:r>
              <a:rPr lang="en-US" altLang="en-US" dirty="0">
                <a:latin typeface="Arial" panose="020B0604020202090204" pitchFamily="34" charset="0"/>
                <a:cs typeface="Arial" panose="020B0604020202090204" pitchFamily="34" charset="0"/>
              </a:rPr>
              <a:t>	Bad solution</a:t>
            </a:r>
            <a:endParaRPr lang="en-US" altLang="en-US" dirty="0">
              <a:latin typeface="Arial" panose="020B0604020202090204" pitchFamily="34" charset="0"/>
              <a:cs typeface="Arial" panose="020B0604020202090204" pitchFamily="34" charset="0"/>
            </a:endParaRPr>
          </a:p>
          <a:p>
            <a:pPr lvl="1"/>
            <a:r>
              <a:rPr lang="en-US" altLang="en-US" dirty="0">
                <a:latin typeface="Arial" panose="020B0604020202090204" pitchFamily="34" charset="0"/>
                <a:cs typeface="Arial" panose="020B0604020202090204" pitchFamily="34" charset="0"/>
              </a:rPr>
              <a:t>We can simply flag vertices as visited, but this would require </a:t>
            </a:r>
            <a:r>
              <a:rPr lang="en-US" altLang="en-US" dirty="0">
                <a:latin typeface="Times New Roman" panose="02020503050405090304" pitchFamily="18" charset="0"/>
                <a:cs typeface="Times New Roman" panose="02020503050405090304" pitchFamily="18" charset="0"/>
              </a:rPr>
              <a:t>O(|</a:t>
            </a:r>
            <a:r>
              <a:rPr lang="en-US" altLang="en-US" i="1" dirty="0">
                <a:latin typeface="Times New Roman" panose="02020503050405090304" pitchFamily="18" charset="0"/>
                <a:cs typeface="Times New Roman" panose="02020503050405090304" pitchFamily="18" charset="0"/>
              </a:rPr>
              <a:t>V</a:t>
            </a:r>
            <a:r>
              <a:rPr lang="en-US" altLang="en-US" dirty="0">
                <a:latin typeface="Times New Roman" panose="02020503050405090304" pitchFamily="18" charset="0"/>
                <a:cs typeface="Times New Roman" panose="02020503050405090304" pitchFamily="18" charset="0"/>
              </a:rPr>
              <a:t>|)</a:t>
            </a:r>
            <a:r>
              <a:rPr lang="en-US" altLang="en-US" dirty="0">
                <a:latin typeface="Arial" panose="020B0604020202090204" pitchFamily="34" charset="0"/>
                <a:cs typeface="Arial" panose="020B0604020202090204" pitchFamily="34" charset="0"/>
              </a:rPr>
              <a:t> time to find an unvisited vertex</a:t>
            </a:r>
            <a:endParaRPr lang="en-US" altLang="en-US" dirty="0">
              <a:latin typeface="Arial" panose="020B0604020202090204" pitchFamily="34" charset="0"/>
              <a:cs typeface="Arial" panose="020B0604020202090204" pitchFamily="34" charset="0"/>
            </a:endParaRPr>
          </a:p>
          <a:p>
            <a:pPr>
              <a:buFont typeface="Arial" panose="020B0604020202090204" pitchFamily="34" charset="0"/>
              <a:buNone/>
            </a:pPr>
            <a:endParaRPr lang="en-US" altLang="en-US" dirty="0">
              <a:latin typeface="Arial" panose="020B0604020202090204" pitchFamily="34" charset="0"/>
              <a:cs typeface="Arial" panose="020B0604020202090204" pitchFamily="34" charset="0"/>
            </a:endParaRPr>
          </a:p>
          <a:p>
            <a:pPr>
              <a:buFont typeface="Arial" panose="020B0604020202090204" pitchFamily="34" charset="0"/>
              <a:buNone/>
            </a:pPr>
            <a:r>
              <a:rPr lang="en-US" altLang="en-US" dirty="0">
                <a:latin typeface="Arial" panose="020B0604020202090204" pitchFamily="34" charset="0"/>
                <a:cs typeface="Arial" panose="020B0604020202090204" pitchFamily="34" charset="0"/>
              </a:rPr>
              <a:t>	Good solutions</a:t>
            </a:r>
            <a:endParaRPr lang="en-US" altLang="en-US" dirty="0">
              <a:latin typeface="Arial" panose="020B0604020202090204" pitchFamily="34" charset="0"/>
              <a:cs typeface="Arial" panose="020B0604020202090204" pitchFamily="34" charset="0"/>
            </a:endParaRPr>
          </a:p>
          <a:p>
            <a:pPr lvl="1"/>
            <a:r>
              <a:rPr lang="en-US" altLang="en-US" dirty="0">
                <a:solidFill>
                  <a:srgbClr val="FF0000"/>
                </a:solidFill>
                <a:latin typeface="Arial" panose="020B0604020202090204" pitchFamily="34" charset="0"/>
                <a:cs typeface="Arial" panose="020B0604020202090204" pitchFamily="34" charset="0"/>
              </a:rPr>
              <a:t>A hash table</a:t>
            </a:r>
            <a:r>
              <a:rPr lang="en-US" altLang="en-US" dirty="0">
                <a:latin typeface="Arial" panose="020B0604020202090204" pitchFamily="34" charset="0"/>
                <a:cs typeface="Arial" panose="020B0604020202090204" pitchFamily="34" charset="0"/>
              </a:rPr>
              <a:t> of unvisited vertices</a:t>
            </a:r>
            <a:endParaRPr lang="en-US" altLang="en-US" dirty="0">
              <a:latin typeface="Arial" panose="020B0604020202090204" pitchFamily="34" charset="0"/>
              <a:cs typeface="Arial" panose="020B0604020202090204" pitchFamily="34" charset="0"/>
            </a:endParaRPr>
          </a:p>
          <a:p>
            <a:pPr lvl="1"/>
            <a:r>
              <a:rPr lang="en-US" altLang="en-US" dirty="0">
                <a:latin typeface="Arial" panose="020B0604020202090204" pitchFamily="34" charset="0"/>
                <a:cs typeface="Arial" panose="020B0604020202090204" pitchFamily="34" charset="0"/>
              </a:rPr>
              <a:t>Or, an array of unvisited vertices, and we store for each vertex its position in the array</a:t>
            </a:r>
            <a:endParaRPr lang="en-US" altLang="en-US" dirty="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3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39">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9939">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93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altLang="en-US">
                <a:latin typeface="Arial" panose="020B0604020202090204" pitchFamily="34" charset="0"/>
                <a:cs typeface="Arial" panose="020B0604020202090204" pitchFamily="34" charset="0"/>
              </a:rPr>
              <a:t>Tracking Unvisited Vertices</a:t>
            </a:r>
            <a:endParaRPr lang="en-CA" altLang="en-US">
              <a:latin typeface="Arial" panose="020B0604020202090204" pitchFamily="34" charset="0"/>
              <a:cs typeface="Arial" panose="020B0604020202090204" pitchFamily="34" charset="0"/>
            </a:endParaRPr>
          </a:p>
        </p:txBody>
      </p:sp>
      <p:sp>
        <p:nvSpPr>
          <p:cNvPr id="40963" name="Content Placeholder 2"/>
          <p:cNvSpPr>
            <a:spLocks noGrp="1"/>
          </p:cNvSpPr>
          <p:nvPr>
            <p:ph idx="1"/>
          </p:nvPr>
        </p:nvSpPr>
        <p:spPr/>
        <p:txBody>
          <a:bodyPr/>
          <a:lstStyle/>
          <a:p>
            <a:pPr>
              <a:buFont typeface="Arial" panose="020B0604020202090204" pitchFamily="34" charset="0"/>
              <a:buNone/>
            </a:pPr>
            <a:r>
              <a:rPr lang="en-CA" altLang="en-US" dirty="0">
                <a:latin typeface="Arial" panose="020B0604020202090204" pitchFamily="34" charset="0"/>
                <a:cs typeface="Arial" panose="020B0604020202090204" pitchFamily="34" charset="0"/>
              </a:rPr>
              <a:t>	Create two arrays:</a:t>
            </a:r>
            <a:endParaRPr lang="en-CA" altLang="en-US" dirty="0">
              <a:latin typeface="Arial" panose="020B0604020202090204" pitchFamily="34" charset="0"/>
              <a:cs typeface="Arial" panose="020B0604020202090204" pitchFamily="34" charset="0"/>
            </a:endParaRPr>
          </a:p>
          <a:p>
            <a:pPr lvl="1"/>
            <a:r>
              <a:rPr lang="en-CA" altLang="en-US" dirty="0">
                <a:latin typeface="Arial" panose="020B0604020202090204" pitchFamily="34" charset="0"/>
                <a:cs typeface="Arial" panose="020B0604020202090204" pitchFamily="34" charset="0"/>
              </a:rPr>
              <a:t>One array, </a:t>
            </a:r>
            <a:r>
              <a:rPr lang="en-CA" altLang="en-US" dirty="0">
                <a:latin typeface="Consolas" panose="020B0609020204030204" pitchFamily="49" charset="0"/>
                <a:cs typeface="Consolas" panose="020B0609020204030204" pitchFamily="49" charset="0"/>
              </a:rPr>
              <a:t>unvisited</a:t>
            </a:r>
            <a:r>
              <a:rPr lang="en-CA" altLang="en-US" dirty="0">
                <a:latin typeface="Arial" panose="020B0604020202090204" pitchFamily="34" charset="0"/>
                <a:cs typeface="Arial" panose="020B0604020202090204" pitchFamily="34" charset="0"/>
              </a:rPr>
              <a:t>, will contain the unvisited vertices</a:t>
            </a:r>
            <a:endParaRPr lang="en-CA" altLang="en-US" dirty="0">
              <a:latin typeface="Arial" panose="020B0604020202090204" pitchFamily="34" charset="0"/>
              <a:cs typeface="Arial" panose="020B0604020202090204" pitchFamily="34" charset="0"/>
            </a:endParaRPr>
          </a:p>
          <a:p>
            <a:pPr lvl="1"/>
            <a:r>
              <a:rPr lang="en-CA" altLang="en-US" dirty="0">
                <a:latin typeface="Arial" panose="020B0604020202090204" pitchFamily="34" charset="0"/>
                <a:cs typeface="Arial" panose="020B0604020202090204" pitchFamily="34" charset="0"/>
              </a:rPr>
              <a:t>The other, </a:t>
            </a:r>
            <a:r>
              <a:rPr lang="en-CA" altLang="en-US" dirty="0" err="1">
                <a:latin typeface="Consolas" panose="020B0609020204030204" pitchFamily="49" charset="0"/>
                <a:cs typeface="Consolas" panose="020B0609020204030204" pitchFamily="49" charset="0"/>
              </a:rPr>
              <a:t>loc_in_unvisited</a:t>
            </a:r>
            <a:r>
              <a:rPr lang="en-CA" altLang="en-US" dirty="0">
                <a:latin typeface="Arial" panose="020B0604020202090204" pitchFamily="34" charset="0"/>
                <a:cs typeface="Arial" panose="020B0604020202090204" pitchFamily="34" charset="0"/>
              </a:rPr>
              <a:t>, will contain the location of vertex </a:t>
            </a:r>
            <a:r>
              <a:rPr lang="en-CA" altLang="en-US" i="1" dirty="0">
                <a:latin typeface="Times New Roman" panose="02020503050405090304" pitchFamily="18" charset="0"/>
                <a:cs typeface="Times New Roman" panose="02020503050405090304" pitchFamily="18" charset="0"/>
              </a:rPr>
              <a:t>v</a:t>
            </a:r>
            <a:r>
              <a:rPr lang="en-CA" altLang="en-US" i="1" baseline="-25000" dirty="0">
                <a:latin typeface="Times New Roman" panose="02020503050405090304" pitchFamily="18" charset="0"/>
                <a:cs typeface="Times New Roman" panose="02020503050405090304" pitchFamily="18" charset="0"/>
              </a:rPr>
              <a:t>i</a:t>
            </a:r>
            <a:r>
              <a:rPr lang="en-CA" altLang="en-US" dirty="0">
                <a:latin typeface="Times New Roman" panose="02020503050405090304" pitchFamily="18" charset="0"/>
                <a:cs typeface="Times New Roman" panose="02020503050405090304" pitchFamily="18" charset="0"/>
              </a:rPr>
              <a:t> </a:t>
            </a:r>
            <a:r>
              <a:rPr lang="en-CA" altLang="en-US" dirty="0">
                <a:latin typeface="Arial" panose="020B0604020202090204" pitchFamily="34" charset="0"/>
                <a:cs typeface="Arial" panose="020B0604020202090204" pitchFamily="34" charset="0"/>
              </a:rPr>
              <a:t>in the first array</a:t>
            </a:r>
            <a:endParaRPr lang="en-CA" altLang="en-US" dirty="0">
              <a:latin typeface="Arial" panose="020B0604020202090204" pitchFamily="34" charset="0"/>
              <a:cs typeface="Arial" panose="020B0604020202090204" pitchFamily="34" charset="0"/>
            </a:endParaRPr>
          </a:p>
          <a:p>
            <a:pPr lvl="1"/>
            <a:endParaRPr lang="en-CA" altLang="en-US" dirty="0">
              <a:latin typeface="Arial" panose="020B0604020202090204" pitchFamily="34" charset="0"/>
              <a:cs typeface="Arial" panose="020B0604020202090204" pitchFamily="34" charset="0"/>
            </a:endParaRPr>
          </a:p>
          <a:p>
            <a:pPr lvl="1"/>
            <a:endParaRPr lang="en-CA" altLang="en-US" dirty="0">
              <a:latin typeface="Arial" panose="020B0604020202090204" pitchFamily="34" charset="0"/>
              <a:cs typeface="Arial" panose="020B0604020202090204" pitchFamily="34" charset="0"/>
            </a:endParaRPr>
          </a:p>
          <a:p>
            <a:pPr lvl="1"/>
            <a:endParaRPr lang="en-CA" altLang="en-US" dirty="0">
              <a:latin typeface="Arial" panose="020B0604020202090204" pitchFamily="34" charset="0"/>
              <a:cs typeface="Arial" panose="020B0604020202090204" pitchFamily="34" charset="0"/>
            </a:endParaRPr>
          </a:p>
          <a:p>
            <a:pPr lvl="1"/>
            <a:endParaRPr lang="en-CA" altLang="en-US" dirty="0">
              <a:latin typeface="Arial" panose="020B0604020202090204" pitchFamily="34" charset="0"/>
              <a:cs typeface="Arial" panose="020B0604020202090204" pitchFamily="34" charset="0"/>
            </a:endParaRPr>
          </a:p>
          <a:p>
            <a:pPr lvl="1"/>
            <a:endParaRPr lang="en-CA" altLang="en-US" dirty="0">
              <a:latin typeface="Arial" panose="020B0604020202090204" pitchFamily="34" charset="0"/>
              <a:cs typeface="Arial" panose="020B0604020202090204" pitchFamily="34" charset="0"/>
            </a:endParaRPr>
          </a:p>
          <a:p>
            <a:pPr lvl="1"/>
            <a:endParaRPr lang="en-CA" altLang="en-US" dirty="0">
              <a:latin typeface="Arial" panose="020B0604020202090204" pitchFamily="34" charset="0"/>
              <a:cs typeface="Arial" panose="020B0604020202090204" pitchFamily="34" charset="0"/>
            </a:endParaRPr>
          </a:p>
          <a:p>
            <a:pPr lvl="1"/>
            <a:r>
              <a:rPr lang="en-CA" altLang="en-US" dirty="0">
                <a:latin typeface="Arial" panose="020B0604020202090204" pitchFamily="34" charset="0"/>
                <a:cs typeface="Arial" panose="020B0604020202090204" pitchFamily="34" charset="0"/>
              </a:rPr>
              <a:t>Or, instead of a second array, we may add a member variable in the vertex class</a:t>
            </a:r>
            <a:endParaRPr lang="en-CA" altLang="en-US" dirty="0">
              <a:latin typeface="Arial" panose="020B0604020202090204" pitchFamily="34" charset="0"/>
              <a:cs typeface="Arial" panose="020B0604020202090204" pitchFamily="34" charset="0"/>
            </a:endParaRPr>
          </a:p>
          <a:p>
            <a:pPr lvl="1"/>
            <a:endParaRPr lang="en-CA" altLang="en-US" dirty="0">
              <a:latin typeface="Arial" panose="020B0604020202090204" pitchFamily="34" charset="0"/>
              <a:cs typeface="Arial" panose="020B0604020202090204" pitchFamily="34" charset="0"/>
            </a:endParaRPr>
          </a:p>
        </p:txBody>
      </p:sp>
      <p:graphicFrame>
        <p:nvGraphicFramePr>
          <p:cNvPr id="4" name="Content Placeholder 14"/>
          <p:cNvGraphicFramePr/>
          <p:nvPr/>
        </p:nvGraphicFramePr>
        <p:xfrm>
          <a:off x="1116013" y="2997200"/>
          <a:ext cx="6923092" cy="670388"/>
        </p:xfrm>
        <a:graphic>
          <a:graphicData uri="http://schemas.openxmlformats.org/drawingml/2006/table">
            <a:tbl>
              <a:tblPr firstRow="1" bandRow="1">
                <a:tableStyleId>{2D5ABB26-0587-4C30-8999-92F81FD0307C}</a:tableStyleId>
              </a:tblPr>
              <a:tblGrid>
                <a:gridCol w="629372"/>
                <a:gridCol w="629372"/>
                <a:gridCol w="629372"/>
                <a:gridCol w="629372"/>
                <a:gridCol w="629372"/>
                <a:gridCol w="629372"/>
                <a:gridCol w="629372"/>
                <a:gridCol w="629372"/>
                <a:gridCol w="629372"/>
                <a:gridCol w="629372"/>
                <a:gridCol w="629372"/>
              </a:tblGrid>
              <a:tr h="304511">
                <a:tc>
                  <a:txBody>
                    <a:bodyPr/>
                    <a:lstStyle/>
                    <a:p>
                      <a:r>
                        <a:rPr lang="en-CA" sz="1400" dirty="0"/>
                        <a:t>0</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1</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2</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3</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4</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5</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6</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7</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8</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9</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10</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5414">
                <a:tc>
                  <a:txBody>
                    <a:bodyPr/>
                    <a:lstStyle/>
                    <a:p>
                      <a:pPr algn="ctr"/>
                      <a:r>
                        <a:rPr lang="en-CA" sz="1800" b="0" dirty="0">
                          <a:solidFill>
                            <a:schemeClr val="tx1"/>
                          </a:solidFill>
                        </a:rPr>
                        <a:t>A</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B</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C</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D</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E</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F</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G</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H</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I</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J</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K</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5" name="Content Placeholder 14"/>
          <p:cNvGraphicFramePr/>
          <p:nvPr/>
        </p:nvGraphicFramePr>
        <p:xfrm>
          <a:off x="1116013" y="3910013"/>
          <a:ext cx="6923092" cy="670388"/>
        </p:xfrm>
        <a:graphic>
          <a:graphicData uri="http://schemas.openxmlformats.org/drawingml/2006/table">
            <a:tbl>
              <a:tblPr firstRow="1" bandRow="1">
                <a:tableStyleId>{2D5ABB26-0587-4C30-8999-92F81FD0307C}</a:tableStyleId>
              </a:tblPr>
              <a:tblGrid>
                <a:gridCol w="629372"/>
                <a:gridCol w="629372"/>
                <a:gridCol w="629372"/>
                <a:gridCol w="629372"/>
                <a:gridCol w="629372"/>
                <a:gridCol w="629372"/>
                <a:gridCol w="629372"/>
                <a:gridCol w="629372"/>
                <a:gridCol w="629372"/>
                <a:gridCol w="629372"/>
                <a:gridCol w="629372"/>
              </a:tblGrid>
              <a:tr h="304511">
                <a:tc>
                  <a:txBody>
                    <a:bodyPr/>
                    <a:lstStyle/>
                    <a:p>
                      <a:r>
                        <a:rPr lang="en-CA" sz="1400" dirty="0"/>
                        <a:t>A</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B</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C</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D</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E</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F</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G</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H</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I</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J</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K</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5414">
                <a:tc>
                  <a:txBody>
                    <a:bodyPr/>
                    <a:lstStyle/>
                    <a:p>
                      <a:pPr algn="ctr"/>
                      <a:r>
                        <a:rPr lang="en-CA" sz="1800" b="0" dirty="0">
                          <a:solidFill>
                            <a:schemeClr val="tx1"/>
                          </a:solidFill>
                        </a:rPr>
                        <a:t>0</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1</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2</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3</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4</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5</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6</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7</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8</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9</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10</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altLang="en-US">
                <a:latin typeface="Arial" panose="020B0604020202090204" pitchFamily="34" charset="0"/>
                <a:cs typeface="Arial" panose="020B0604020202090204" pitchFamily="34" charset="0"/>
              </a:rPr>
              <a:t>Tracking Unvisited Vertices</a:t>
            </a:r>
            <a:endParaRPr lang="en-CA" altLang="en-US">
              <a:latin typeface="Arial" panose="020B0604020202090204" pitchFamily="34" charset="0"/>
              <a:cs typeface="Arial" panose="020B0604020202090204" pitchFamily="34" charset="0"/>
            </a:endParaRPr>
          </a:p>
        </p:txBody>
      </p:sp>
      <p:sp>
        <p:nvSpPr>
          <p:cNvPr id="41987" name="Content Placeholder 2"/>
          <p:cNvSpPr>
            <a:spLocks noGrp="1"/>
          </p:cNvSpPr>
          <p:nvPr>
            <p:ph idx="1"/>
          </p:nvPr>
        </p:nvSpPr>
        <p:spPr/>
        <p:txBody>
          <a:bodyPr/>
          <a:lstStyle/>
          <a:p>
            <a:pPr>
              <a:buFont typeface="Arial" panose="020B0604020202090204" pitchFamily="34" charset="0"/>
              <a:buNone/>
            </a:pPr>
            <a:r>
              <a:rPr lang="en-CA" altLang="en-US" dirty="0">
                <a:latin typeface="Arial" panose="020B0604020202090204" pitchFamily="34" charset="0"/>
                <a:cs typeface="Arial" panose="020B0604020202090204" pitchFamily="34" charset="0"/>
              </a:rPr>
              <a:t>	Suppose we visit D</a:t>
            </a:r>
            <a:endParaRPr lang="en-CA" altLang="en-US" dirty="0">
              <a:latin typeface="Arial" panose="020B0604020202090204" pitchFamily="34" charset="0"/>
              <a:cs typeface="Arial" panose="020B0604020202090204" pitchFamily="34" charset="0"/>
            </a:endParaRPr>
          </a:p>
          <a:p>
            <a:pPr lvl="1"/>
            <a:r>
              <a:rPr lang="en-CA" altLang="en-US" dirty="0">
                <a:latin typeface="Arial" panose="020B0604020202090204" pitchFamily="34" charset="0"/>
                <a:cs typeface="Arial" panose="020B0604020202090204" pitchFamily="34" charset="0"/>
              </a:rPr>
              <a:t>D is in entry 3</a:t>
            </a:r>
            <a:endParaRPr lang="en-CA" altLang="en-US" dirty="0">
              <a:latin typeface="Arial" panose="020B0604020202090204" pitchFamily="34" charset="0"/>
              <a:cs typeface="Arial" panose="020B0604020202090204" pitchFamily="34" charset="0"/>
            </a:endParaRPr>
          </a:p>
          <a:p>
            <a:pPr lvl="1"/>
            <a:r>
              <a:rPr lang="en-CA" altLang="en-US" dirty="0">
                <a:latin typeface="Arial" panose="020B0604020202090204" pitchFamily="34" charset="0"/>
                <a:cs typeface="Arial" panose="020B0604020202090204" pitchFamily="34" charset="0"/>
              </a:rPr>
              <a:t>How shall we delete D in the first array?</a:t>
            </a:r>
            <a:endParaRPr lang="en-CA" altLang="en-US" dirty="0">
              <a:latin typeface="Arial" panose="020B0604020202090204" pitchFamily="34" charset="0"/>
              <a:cs typeface="Arial" panose="020B0604020202090204" pitchFamily="34" charset="0"/>
            </a:endParaRPr>
          </a:p>
        </p:txBody>
      </p:sp>
      <p:graphicFrame>
        <p:nvGraphicFramePr>
          <p:cNvPr id="4" name="Content Placeholder 14"/>
          <p:cNvGraphicFramePr/>
          <p:nvPr/>
        </p:nvGraphicFramePr>
        <p:xfrm>
          <a:off x="1116013" y="2997200"/>
          <a:ext cx="6923092" cy="670388"/>
        </p:xfrm>
        <a:graphic>
          <a:graphicData uri="http://schemas.openxmlformats.org/drawingml/2006/table">
            <a:tbl>
              <a:tblPr firstRow="1" bandRow="1">
                <a:tableStyleId>{2D5ABB26-0587-4C30-8999-92F81FD0307C}</a:tableStyleId>
              </a:tblPr>
              <a:tblGrid>
                <a:gridCol w="629372"/>
                <a:gridCol w="629372"/>
                <a:gridCol w="629372"/>
                <a:gridCol w="629372"/>
                <a:gridCol w="629372"/>
                <a:gridCol w="629372"/>
                <a:gridCol w="629372"/>
                <a:gridCol w="629372"/>
                <a:gridCol w="629372"/>
                <a:gridCol w="629372"/>
                <a:gridCol w="629372"/>
              </a:tblGrid>
              <a:tr h="304511">
                <a:tc>
                  <a:txBody>
                    <a:bodyPr/>
                    <a:lstStyle/>
                    <a:p>
                      <a:r>
                        <a:rPr lang="en-CA" sz="1400" dirty="0"/>
                        <a:t>0</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1</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2</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rgbClr val="00B0F0"/>
                          </a:solidFill>
                        </a:rPr>
                        <a:t>3</a:t>
                      </a:r>
                      <a:endParaRPr lang="en-CA" sz="1400" dirty="0">
                        <a:solidFill>
                          <a:srgbClr val="00B0F0"/>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4</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5</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6</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7</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8</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9</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10</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5414">
                <a:tc>
                  <a:txBody>
                    <a:bodyPr/>
                    <a:lstStyle/>
                    <a:p>
                      <a:pPr algn="ctr"/>
                      <a:r>
                        <a:rPr lang="en-CA" sz="1800" b="0" dirty="0">
                          <a:solidFill>
                            <a:schemeClr val="tx1"/>
                          </a:solidFill>
                        </a:rPr>
                        <a:t>A</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B</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C</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D</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E</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F</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G</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H</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I</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J</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K</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5" name="Content Placeholder 14"/>
          <p:cNvGraphicFramePr/>
          <p:nvPr/>
        </p:nvGraphicFramePr>
        <p:xfrm>
          <a:off x="1116013" y="3910013"/>
          <a:ext cx="6923092" cy="670388"/>
        </p:xfrm>
        <a:graphic>
          <a:graphicData uri="http://schemas.openxmlformats.org/drawingml/2006/table">
            <a:tbl>
              <a:tblPr firstRow="1" bandRow="1">
                <a:tableStyleId>{2D5ABB26-0587-4C30-8999-92F81FD0307C}</a:tableStyleId>
              </a:tblPr>
              <a:tblGrid>
                <a:gridCol w="629372"/>
                <a:gridCol w="629372"/>
                <a:gridCol w="629372"/>
                <a:gridCol w="629372"/>
                <a:gridCol w="629372"/>
                <a:gridCol w="629372"/>
                <a:gridCol w="629372"/>
                <a:gridCol w="629372"/>
                <a:gridCol w="629372"/>
                <a:gridCol w="629372"/>
                <a:gridCol w="629372"/>
              </a:tblGrid>
              <a:tr h="304511">
                <a:tc>
                  <a:txBody>
                    <a:bodyPr/>
                    <a:lstStyle/>
                    <a:p>
                      <a:r>
                        <a:rPr lang="en-CA" sz="1400" dirty="0"/>
                        <a:t>A</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B</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C</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1" dirty="0">
                          <a:solidFill>
                            <a:srgbClr val="FF0000"/>
                          </a:solidFill>
                        </a:rPr>
                        <a:t>D</a:t>
                      </a:r>
                      <a:endParaRPr lang="en-CA" sz="1400" b="1" dirty="0">
                        <a:solidFill>
                          <a:srgbClr val="FF0000"/>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E</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F</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G</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H</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I</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J</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K</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5414">
                <a:tc>
                  <a:txBody>
                    <a:bodyPr/>
                    <a:lstStyle/>
                    <a:p>
                      <a:pPr algn="ctr"/>
                      <a:r>
                        <a:rPr lang="en-CA" sz="1800" b="0" dirty="0">
                          <a:solidFill>
                            <a:schemeClr val="tx1"/>
                          </a:solidFill>
                        </a:rPr>
                        <a:t>0</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1</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2</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dirty="0">
                          <a:solidFill>
                            <a:srgbClr val="00B0F0"/>
                          </a:solidFill>
                        </a:rPr>
                        <a:t>3</a:t>
                      </a:r>
                      <a:endParaRPr lang="en-CA" sz="1800" b="1" dirty="0">
                        <a:solidFill>
                          <a:srgbClr val="00B0F0"/>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4</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5</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6</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7</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8</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9</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10</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altLang="en-US">
                <a:latin typeface="Arial" panose="020B0604020202090204" pitchFamily="34" charset="0"/>
                <a:cs typeface="Arial" panose="020B0604020202090204" pitchFamily="34" charset="0"/>
              </a:rPr>
              <a:t>Tracking Unvisited Vertices</a:t>
            </a:r>
            <a:endParaRPr lang="en-CA" altLang="en-US">
              <a:latin typeface="Arial" panose="020B0604020202090204" pitchFamily="34" charset="0"/>
              <a:cs typeface="Arial" panose="020B0604020202090204" pitchFamily="34" charset="0"/>
            </a:endParaRPr>
          </a:p>
        </p:txBody>
      </p:sp>
      <p:sp>
        <p:nvSpPr>
          <p:cNvPr id="43011" name="Content Placeholder 2"/>
          <p:cNvSpPr>
            <a:spLocks noGrp="1"/>
          </p:cNvSpPr>
          <p:nvPr>
            <p:ph idx="1"/>
          </p:nvPr>
        </p:nvSpPr>
        <p:spPr/>
        <p:txBody>
          <a:bodyPr/>
          <a:lstStyle/>
          <a:p>
            <a:pPr>
              <a:buFont typeface="Arial" panose="020B0604020202090204" pitchFamily="34" charset="0"/>
              <a:buNone/>
            </a:pPr>
            <a:r>
              <a:rPr lang="en-CA" altLang="en-US">
                <a:latin typeface="Arial" panose="020B0604020202090204" pitchFamily="34" charset="0"/>
                <a:cs typeface="Arial" panose="020B0604020202090204" pitchFamily="34" charset="0"/>
              </a:rPr>
              <a:t>	Suppose we visit D</a:t>
            </a:r>
            <a:endParaRPr lang="en-CA" altLang="en-US">
              <a:latin typeface="Arial" panose="020B0604020202090204" pitchFamily="34" charset="0"/>
              <a:cs typeface="Arial" panose="020B0604020202090204" pitchFamily="34" charset="0"/>
            </a:endParaRPr>
          </a:p>
          <a:p>
            <a:pPr lvl="1"/>
            <a:r>
              <a:rPr lang="en-CA" altLang="en-US">
                <a:latin typeface="Arial" panose="020B0604020202090204" pitchFamily="34" charset="0"/>
                <a:cs typeface="Arial" panose="020B0604020202090204" pitchFamily="34" charset="0"/>
              </a:rPr>
              <a:t>D is in entry 3</a:t>
            </a:r>
            <a:endParaRPr lang="en-CA" altLang="en-US">
              <a:latin typeface="Arial" panose="020B0604020202090204" pitchFamily="34" charset="0"/>
              <a:cs typeface="Arial" panose="020B0604020202090204" pitchFamily="34" charset="0"/>
            </a:endParaRPr>
          </a:p>
          <a:p>
            <a:pPr lvl="1"/>
            <a:r>
              <a:rPr lang="en-CA" altLang="en-US">
                <a:latin typeface="Arial" panose="020B0604020202090204" pitchFamily="34" charset="0"/>
                <a:cs typeface="Arial" panose="020B0604020202090204" pitchFamily="34" charset="0"/>
              </a:rPr>
              <a:t>Copy the last unvisited vertex into this location and update the location array for this value</a:t>
            </a:r>
            <a:endParaRPr lang="en-CA" altLang="en-US">
              <a:latin typeface="Arial" panose="020B0604020202090204" pitchFamily="34" charset="0"/>
              <a:cs typeface="Arial" panose="020B0604020202090204" pitchFamily="34" charset="0"/>
            </a:endParaRPr>
          </a:p>
        </p:txBody>
      </p:sp>
      <p:graphicFrame>
        <p:nvGraphicFramePr>
          <p:cNvPr id="4" name="Content Placeholder 14"/>
          <p:cNvGraphicFramePr/>
          <p:nvPr/>
        </p:nvGraphicFramePr>
        <p:xfrm>
          <a:off x="1116013" y="2997200"/>
          <a:ext cx="6923092" cy="670388"/>
        </p:xfrm>
        <a:graphic>
          <a:graphicData uri="http://schemas.openxmlformats.org/drawingml/2006/table">
            <a:tbl>
              <a:tblPr firstRow="1" bandRow="1">
                <a:tableStyleId>{2D5ABB26-0587-4C30-8999-92F81FD0307C}</a:tableStyleId>
              </a:tblPr>
              <a:tblGrid>
                <a:gridCol w="629372"/>
                <a:gridCol w="629372"/>
                <a:gridCol w="629372"/>
                <a:gridCol w="629372"/>
                <a:gridCol w="629372"/>
                <a:gridCol w="629372"/>
                <a:gridCol w="629372"/>
                <a:gridCol w="629372"/>
                <a:gridCol w="629372"/>
                <a:gridCol w="629372"/>
                <a:gridCol w="629372"/>
              </a:tblGrid>
              <a:tr h="304511">
                <a:tc>
                  <a:txBody>
                    <a:bodyPr/>
                    <a:lstStyle/>
                    <a:p>
                      <a:r>
                        <a:rPr lang="en-CA" sz="1400" dirty="0"/>
                        <a:t>0</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1</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2</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rgbClr val="00B0F0"/>
                          </a:solidFill>
                        </a:rPr>
                        <a:t>3</a:t>
                      </a:r>
                      <a:endParaRPr lang="en-CA" sz="1400" dirty="0">
                        <a:solidFill>
                          <a:srgbClr val="00B0F0"/>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4</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5</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6</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7</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8</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9</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10</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365414">
                <a:tc>
                  <a:txBody>
                    <a:bodyPr/>
                    <a:lstStyle/>
                    <a:p>
                      <a:pPr algn="ctr"/>
                      <a:r>
                        <a:rPr lang="en-CA" sz="1800" b="0" dirty="0">
                          <a:solidFill>
                            <a:schemeClr val="tx1"/>
                          </a:solidFill>
                        </a:rPr>
                        <a:t>A</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B</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C</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dirty="0">
                          <a:solidFill>
                            <a:srgbClr val="FF0000"/>
                          </a:solidFill>
                        </a:rPr>
                        <a:t>K</a:t>
                      </a:r>
                      <a:endParaRPr lang="en-CA" sz="1800" b="1" dirty="0">
                        <a:solidFill>
                          <a:srgbClr val="FF0000"/>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E</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F</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G</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H</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I</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J</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graphicFrame>
        <p:nvGraphicFramePr>
          <p:cNvPr id="5" name="Content Placeholder 14"/>
          <p:cNvGraphicFramePr/>
          <p:nvPr/>
        </p:nvGraphicFramePr>
        <p:xfrm>
          <a:off x="1116013" y="3910013"/>
          <a:ext cx="6923092" cy="670388"/>
        </p:xfrm>
        <a:graphic>
          <a:graphicData uri="http://schemas.openxmlformats.org/drawingml/2006/table">
            <a:tbl>
              <a:tblPr firstRow="1" bandRow="1">
                <a:tableStyleId>{2D5ABB26-0587-4C30-8999-92F81FD0307C}</a:tableStyleId>
              </a:tblPr>
              <a:tblGrid>
                <a:gridCol w="629372"/>
                <a:gridCol w="629372"/>
                <a:gridCol w="629372"/>
                <a:gridCol w="629372"/>
                <a:gridCol w="629372"/>
                <a:gridCol w="629372"/>
                <a:gridCol w="629372"/>
                <a:gridCol w="629372"/>
                <a:gridCol w="629372"/>
                <a:gridCol w="629372"/>
                <a:gridCol w="629372"/>
              </a:tblGrid>
              <a:tr h="304511">
                <a:tc>
                  <a:txBody>
                    <a:bodyPr/>
                    <a:lstStyle/>
                    <a:p>
                      <a:r>
                        <a:rPr lang="en-CA" sz="1400" dirty="0"/>
                        <a:t>A</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B</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C</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a:solidFill>
                            <a:schemeClr val="tx1"/>
                          </a:solidFill>
                        </a:rPr>
                        <a:t>D</a:t>
                      </a:r>
                      <a:endParaRPr lang="en-CA" sz="14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E</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F</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G</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H</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I</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J</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1" dirty="0">
                          <a:solidFill>
                            <a:srgbClr val="FF0000"/>
                          </a:solidFill>
                        </a:rPr>
                        <a:t>K</a:t>
                      </a:r>
                      <a:endParaRPr lang="en-CA" sz="1400" b="1" dirty="0">
                        <a:solidFill>
                          <a:srgbClr val="FF0000"/>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5414">
                <a:tc>
                  <a:txBody>
                    <a:bodyPr/>
                    <a:lstStyle/>
                    <a:p>
                      <a:pPr algn="ctr"/>
                      <a:r>
                        <a:rPr lang="en-CA" sz="1800" b="0" dirty="0">
                          <a:solidFill>
                            <a:schemeClr val="tx1"/>
                          </a:solidFill>
                        </a:rPr>
                        <a:t>0</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1</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2</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75000"/>
                            </a:schemeClr>
                          </a:solidFill>
                        </a:rPr>
                        <a:t>3</a:t>
                      </a:r>
                      <a:endParaRPr lang="en-CA" sz="1800" b="0" dirty="0">
                        <a:solidFill>
                          <a:schemeClr val="bg1">
                            <a:lumMod val="75000"/>
                          </a:schemeClr>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4</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5</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6</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7</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8</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9</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dirty="0">
                          <a:solidFill>
                            <a:srgbClr val="00B0F0"/>
                          </a:solidFill>
                        </a:rPr>
                        <a:t>3</a:t>
                      </a:r>
                      <a:endParaRPr lang="en-CA" sz="1800" b="1" dirty="0">
                        <a:solidFill>
                          <a:srgbClr val="00B0F0"/>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6" name="Arc 5"/>
          <p:cNvSpPr/>
          <p:nvPr/>
        </p:nvSpPr>
        <p:spPr>
          <a:xfrm>
            <a:off x="3475038" y="3259138"/>
            <a:ext cx="4103687" cy="431800"/>
          </a:xfrm>
          <a:prstGeom prst="arc">
            <a:avLst>
              <a:gd name="adj1" fmla="val 10886923"/>
              <a:gd name="adj2" fmla="val 21517643"/>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CA"/>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altLang="en-US">
                <a:latin typeface="Arial" panose="020B0604020202090204" pitchFamily="34" charset="0"/>
                <a:cs typeface="Arial" panose="020B0604020202090204" pitchFamily="34" charset="0"/>
              </a:rPr>
              <a:t>Tracking Unvisited Vertices</a:t>
            </a:r>
            <a:endParaRPr lang="en-CA" altLang="en-US">
              <a:latin typeface="Arial" panose="020B0604020202090204" pitchFamily="34" charset="0"/>
              <a:cs typeface="Arial" panose="020B0604020202090204" pitchFamily="34" charset="0"/>
            </a:endParaRPr>
          </a:p>
        </p:txBody>
      </p:sp>
      <p:sp>
        <p:nvSpPr>
          <p:cNvPr id="44035" name="Content Placeholder 2"/>
          <p:cNvSpPr>
            <a:spLocks noGrp="1"/>
          </p:cNvSpPr>
          <p:nvPr>
            <p:ph idx="1"/>
          </p:nvPr>
        </p:nvSpPr>
        <p:spPr/>
        <p:txBody>
          <a:bodyPr/>
          <a:lstStyle/>
          <a:p>
            <a:pPr>
              <a:buFont typeface="Arial" panose="020B0604020202090204" pitchFamily="34" charset="0"/>
              <a:buNone/>
            </a:pPr>
            <a:r>
              <a:rPr lang="en-CA" altLang="en-US">
                <a:latin typeface="Arial" panose="020B0604020202090204" pitchFamily="34" charset="0"/>
                <a:cs typeface="Arial" panose="020B0604020202090204" pitchFamily="34" charset="0"/>
              </a:rPr>
              <a:t>	Suppose we visit G</a:t>
            </a:r>
            <a:endParaRPr lang="en-CA" altLang="en-US">
              <a:latin typeface="Arial" panose="020B0604020202090204" pitchFamily="34" charset="0"/>
              <a:cs typeface="Arial" panose="020B0604020202090204" pitchFamily="34" charset="0"/>
            </a:endParaRPr>
          </a:p>
          <a:p>
            <a:pPr lvl="1"/>
            <a:r>
              <a:rPr lang="en-CA" altLang="en-US">
                <a:latin typeface="Arial" panose="020B0604020202090204" pitchFamily="34" charset="0"/>
                <a:cs typeface="Arial" panose="020B0604020202090204" pitchFamily="34" charset="0"/>
              </a:rPr>
              <a:t>G is in entry 6</a:t>
            </a:r>
            <a:endParaRPr lang="en-CA" altLang="en-US">
              <a:latin typeface="Arial" panose="020B0604020202090204" pitchFamily="34" charset="0"/>
              <a:cs typeface="Arial" panose="020B0604020202090204" pitchFamily="34" charset="0"/>
            </a:endParaRPr>
          </a:p>
        </p:txBody>
      </p:sp>
      <p:graphicFrame>
        <p:nvGraphicFramePr>
          <p:cNvPr id="4" name="Content Placeholder 14"/>
          <p:cNvGraphicFramePr/>
          <p:nvPr/>
        </p:nvGraphicFramePr>
        <p:xfrm>
          <a:off x="1116013" y="2997200"/>
          <a:ext cx="6923092" cy="670388"/>
        </p:xfrm>
        <a:graphic>
          <a:graphicData uri="http://schemas.openxmlformats.org/drawingml/2006/table">
            <a:tbl>
              <a:tblPr firstRow="1" bandRow="1">
                <a:tableStyleId>{2D5ABB26-0587-4C30-8999-92F81FD0307C}</a:tableStyleId>
              </a:tblPr>
              <a:tblGrid>
                <a:gridCol w="629372"/>
                <a:gridCol w="629372"/>
                <a:gridCol w="629372"/>
                <a:gridCol w="629372"/>
                <a:gridCol w="629372"/>
                <a:gridCol w="629372"/>
                <a:gridCol w="629372"/>
                <a:gridCol w="629372"/>
                <a:gridCol w="629372"/>
                <a:gridCol w="629372"/>
                <a:gridCol w="629372"/>
              </a:tblGrid>
              <a:tr h="304511">
                <a:tc>
                  <a:txBody>
                    <a:bodyPr/>
                    <a:lstStyle/>
                    <a:p>
                      <a:r>
                        <a:rPr lang="en-CA" sz="1400" dirty="0"/>
                        <a:t>0</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1</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2</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3</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4</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5</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a:solidFill>
                            <a:srgbClr val="00B0F0"/>
                          </a:solidFill>
                        </a:rPr>
                        <a:t>6</a:t>
                      </a:r>
                      <a:endParaRPr lang="en-CA" sz="1400" b="0" dirty="0">
                        <a:solidFill>
                          <a:srgbClr val="00B0F0"/>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7</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8</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9</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10</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365414">
                <a:tc>
                  <a:txBody>
                    <a:bodyPr/>
                    <a:lstStyle/>
                    <a:p>
                      <a:pPr algn="ctr"/>
                      <a:r>
                        <a:rPr lang="en-CA" sz="1800" b="0" dirty="0">
                          <a:solidFill>
                            <a:schemeClr val="tx1"/>
                          </a:solidFill>
                        </a:rPr>
                        <a:t>A</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B</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C</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K</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E</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F</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G</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H</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I</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J</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graphicFrame>
        <p:nvGraphicFramePr>
          <p:cNvPr id="5" name="Content Placeholder 14"/>
          <p:cNvGraphicFramePr/>
          <p:nvPr/>
        </p:nvGraphicFramePr>
        <p:xfrm>
          <a:off x="1116013" y="3910013"/>
          <a:ext cx="6923092" cy="670388"/>
        </p:xfrm>
        <a:graphic>
          <a:graphicData uri="http://schemas.openxmlformats.org/drawingml/2006/table">
            <a:tbl>
              <a:tblPr firstRow="1" bandRow="1">
                <a:tableStyleId>{2D5ABB26-0587-4C30-8999-92F81FD0307C}</a:tableStyleId>
              </a:tblPr>
              <a:tblGrid>
                <a:gridCol w="629372"/>
                <a:gridCol w="629372"/>
                <a:gridCol w="629372"/>
                <a:gridCol w="629372"/>
                <a:gridCol w="629372"/>
                <a:gridCol w="629372"/>
                <a:gridCol w="629372"/>
                <a:gridCol w="629372"/>
                <a:gridCol w="629372"/>
                <a:gridCol w="629372"/>
                <a:gridCol w="629372"/>
              </a:tblGrid>
              <a:tr h="304511">
                <a:tc>
                  <a:txBody>
                    <a:bodyPr/>
                    <a:lstStyle/>
                    <a:p>
                      <a:r>
                        <a:rPr lang="en-CA" sz="1400" dirty="0"/>
                        <a:t>A</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B</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C</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chemeClr val="tx1"/>
                          </a:solidFill>
                        </a:rPr>
                        <a:t>D</a:t>
                      </a:r>
                      <a:endParaRPr lang="en-CA" sz="140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E</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F</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1" dirty="0">
                          <a:solidFill>
                            <a:srgbClr val="FF0000"/>
                          </a:solidFill>
                        </a:rPr>
                        <a:t>G</a:t>
                      </a:r>
                      <a:endParaRPr lang="en-CA" sz="1400" b="1" dirty="0">
                        <a:solidFill>
                          <a:srgbClr val="FF0000"/>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H</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I</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J</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a:solidFill>
                            <a:schemeClr val="tx1"/>
                          </a:solidFill>
                        </a:rPr>
                        <a:t>K</a:t>
                      </a:r>
                      <a:endParaRPr lang="en-CA" sz="14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5414">
                <a:tc>
                  <a:txBody>
                    <a:bodyPr/>
                    <a:lstStyle/>
                    <a:p>
                      <a:pPr algn="ctr"/>
                      <a:r>
                        <a:rPr lang="en-CA" sz="1800" b="0" dirty="0">
                          <a:solidFill>
                            <a:schemeClr val="tx1"/>
                          </a:solidFill>
                        </a:rPr>
                        <a:t>0</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1</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2</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3</a:t>
                      </a:r>
                      <a:endParaRPr lang="en-CA" sz="1800" b="0" dirty="0">
                        <a:solidFill>
                          <a:schemeClr val="bg1">
                            <a:lumMod val="85000"/>
                          </a:schemeClr>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4</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5</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dirty="0">
                          <a:solidFill>
                            <a:srgbClr val="00B0F0"/>
                          </a:solidFill>
                        </a:rPr>
                        <a:t>6</a:t>
                      </a:r>
                      <a:endParaRPr lang="en-CA" sz="1800" b="1" dirty="0">
                        <a:solidFill>
                          <a:srgbClr val="00B0F0"/>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7</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8</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9</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3</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a:latin typeface="Arial" panose="020B0604020202090204" pitchFamily="34" charset="0"/>
                <a:cs typeface="Arial" panose="020B0604020202090204" pitchFamily="34" charset="0"/>
              </a:rPr>
              <a:t>Breadth-first traversal</a:t>
            </a:r>
            <a:endParaRPr lang="en-US" altLang="en-US" dirty="0">
              <a:latin typeface="Arial" panose="020B0604020202090204" pitchFamily="34" charset="0"/>
              <a:cs typeface="Arial" panose="020B0604020202090204" pitchFamily="34" charset="0"/>
            </a:endParaRPr>
          </a:p>
        </p:txBody>
      </p:sp>
      <p:sp>
        <p:nvSpPr>
          <p:cNvPr id="6147" name="Rectangle 3"/>
          <p:cNvSpPr>
            <a:spLocks noGrp="1" noChangeArrowheads="1"/>
          </p:cNvSpPr>
          <p:nvPr>
            <p:ph type="body" idx="1"/>
          </p:nvPr>
        </p:nvSpPr>
        <p:spPr/>
        <p:txBody>
          <a:bodyPr/>
          <a:lstStyle/>
          <a:p>
            <a:pPr>
              <a:buNone/>
            </a:pPr>
            <a:r>
              <a:rPr lang="en-US" altLang="en-US" dirty="0">
                <a:latin typeface="Arial" panose="020B0604020202090204" pitchFamily="34" charset="0"/>
                <a:cs typeface="Arial" panose="020B0604020202090204" pitchFamily="34" charset="0"/>
              </a:rPr>
              <a:t>	The size of the queue is </a:t>
            </a:r>
            <a:r>
              <a:rPr lang="en-US" altLang="en-US" dirty="0">
                <a:latin typeface="Times New Roman" panose="02020503050405090304" pitchFamily="18" charset="0"/>
                <a:cs typeface="Times New Roman" panose="02020503050405090304" pitchFamily="18" charset="0"/>
              </a:rPr>
              <a:t>O(</a:t>
            </a:r>
            <a:r>
              <a:rPr lang="en-US" altLang="en-US" i="1" dirty="0">
                <a:latin typeface="Times New Roman" panose="02020503050405090304" pitchFamily="18" charset="0"/>
                <a:cs typeface="Times New Roman" panose="02020503050405090304" pitchFamily="18" charset="0"/>
              </a:rPr>
              <a:t>|V</a:t>
            </a:r>
            <a:r>
              <a:rPr lang="en-US" altLang="en-US" dirty="0">
                <a:latin typeface="Times New Roman" panose="02020503050405090304" pitchFamily="18" charset="0"/>
                <a:cs typeface="Times New Roman" panose="02020503050405090304" pitchFamily="18" charset="0"/>
              </a:rPr>
              <a:t>|)</a:t>
            </a:r>
            <a:endParaRPr lang="en-US" altLang="en-US" dirty="0">
              <a:latin typeface="Times New Roman" panose="02020503050405090304" pitchFamily="18" charset="0"/>
              <a:cs typeface="Times New Roman" panose="02020503050405090304" pitchFamily="18" charset="0"/>
            </a:endParaRPr>
          </a:p>
          <a:p>
            <a:pPr lvl="1"/>
            <a:r>
              <a:rPr lang="en-US" altLang="en-US" dirty="0">
                <a:latin typeface="Arial" panose="020B0604020202090204" pitchFamily="34" charset="0"/>
                <a:cs typeface="Arial" panose="020B0604020202090204" pitchFamily="34" charset="0"/>
              </a:rPr>
              <a:t>The actual size depends both on:</a:t>
            </a:r>
            <a:endParaRPr lang="en-US" altLang="en-US" dirty="0">
              <a:latin typeface="Arial" panose="020B0604020202090204" pitchFamily="34" charset="0"/>
              <a:cs typeface="Arial" panose="020B0604020202090204" pitchFamily="34" charset="0"/>
            </a:endParaRPr>
          </a:p>
          <a:p>
            <a:pPr lvl="2"/>
            <a:r>
              <a:rPr lang="en-US" altLang="en-US" dirty="0">
                <a:latin typeface="Arial" panose="020B0604020202090204" pitchFamily="34" charset="0"/>
                <a:cs typeface="Arial" panose="020B0604020202090204" pitchFamily="34" charset="0"/>
              </a:rPr>
              <a:t>The number of edges, and</a:t>
            </a:r>
            <a:endParaRPr lang="en-US" altLang="en-US" dirty="0">
              <a:latin typeface="Arial" panose="020B0604020202090204" pitchFamily="34" charset="0"/>
              <a:cs typeface="Arial" panose="020B0604020202090204" pitchFamily="34" charset="0"/>
            </a:endParaRPr>
          </a:p>
          <a:p>
            <a:pPr lvl="2"/>
            <a:r>
              <a:rPr lang="en-US" altLang="en-US" dirty="0">
                <a:latin typeface="Arial" panose="020B0604020202090204" pitchFamily="34" charset="0"/>
                <a:cs typeface="Arial" panose="020B0604020202090204" pitchFamily="34" charset="0"/>
              </a:rPr>
              <a:t>The out-degree of the vertices</a:t>
            </a:r>
            <a:endParaRPr lang="en-US" altLang="en-US" dirty="0">
              <a:latin typeface="Arial" panose="020B0604020202090204" pitchFamily="34" charset="0"/>
              <a:cs typeface="Arial" panose="020B0604020202090204" pitchFamily="34" charset="0"/>
            </a:endParaRPr>
          </a:p>
          <a:p>
            <a:pPr lvl="1"/>
            <a:endParaRPr lang="en-US" altLang="en-US" dirty="0">
              <a:latin typeface="Arial" panose="020B0604020202090204" pitchFamily="34" charset="0"/>
              <a:cs typeface="Arial" panose="020B0604020202090204" pitchFamily="34" charset="0"/>
            </a:endParaRPr>
          </a:p>
          <a:p>
            <a:pPr marL="357505" indent="-357505">
              <a:buNone/>
            </a:pPr>
            <a:r>
              <a:rPr lang="en-US" altLang="en-US" dirty="0">
                <a:latin typeface="Arial" panose="020B0604020202090204" pitchFamily="34" charset="0"/>
                <a:cs typeface="Arial" panose="020B0604020202090204" pitchFamily="34" charset="0"/>
              </a:rPr>
              <a:t>	</a:t>
            </a:r>
            <a:endParaRPr lang="en-US" altLang="en-US" dirty="0">
              <a:latin typeface="Arial" panose="020B0604020202090204" pitchFamily="34" charset="0"/>
              <a:cs typeface="Arial" panose="020B0604020202090204" pitchFamily="34" charset="0"/>
            </a:endParaRP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altLang="en-US">
                <a:latin typeface="Arial" panose="020B0604020202090204" pitchFamily="34" charset="0"/>
                <a:cs typeface="Arial" panose="020B0604020202090204" pitchFamily="34" charset="0"/>
              </a:rPr>
              <a:t>Tracking Unvisited Vertices</a:t>
            </a:r>
            <a:endParaRPr lang="en-CA" altLang="en-US">
              <a:latin typeface="Arial" panose="020B0604020202090204" pitchFamily="34" charset="0"/>
              <a:cs typeface="Arial" panose="020B0604020202090204" pitchFamily="34" charset="0"/>
            </a:endParaRPr>
          </a:p>
        </p:txBody>
      </p:sp>
      <p:sp>
        <p:nvSpPr>
          <p:cNvPr id="45059" name="Content Placeholder 2"/>
          <p:cNvSpPr>
            <a:spLocks noGrp="1"/>
          </p:cNvSpPr>
          <p:nvPr>
            <p:ph idx="1"/>
          </p:nvPr>
        </p:nvSpPr>
        <p:spPr/>
        <p:txBody>
          <a:bodyPr/>
          <a:lstStyle/>
          <a:p>
            <a:pPr>
              <a:buFont typeface="Arial" panose="020B0604020202090204" pitchFamily="34" charset="0"/>
              <a:buNone/>
            </a:pPr>
            <a:r>
              <a:rPr lang="en-CA" altLang="en-US">
                <a:latin typeface="Arial" panose="020B0604020202090204" pitchFamily="34" charset="0"/>
                <a:cs typeface="Arial" panose="020B0604020202090204" pitchFamily="34" charset="0"/>
              </a:rPr>
              <a:t>	Suppose we visit G</a:t>
            </a:r>
            <a:endParaRPr lang="en-CA" altLang="en-US">
              <a:latin typeface="Arial" panose="020B0604020202090204" pitchFamily="34" charset="0"/>
              <a:cs typeface="Arial" panose="020B0604020202090204" pitchFamily="34" charset="0"/>
            </a:endParaRPr>
          </a:p>
          <a:p>
            <a:pPr lvl="1"/>
            <a:r>
              <a:rPr lang="en-CA" altLang="en-US">
                <a:latin typeface="Arial" panose="020B0604020202090204" pitchFamily="34" charset="0"/>
                <a:cs typeface="Arial" panose="020B0604020202090204" pitchFamily="34" charset="0"/>
              </a:rPr>
              <a:t>G is in entry 6</a:t>
            </a:r>
            <a:endParaRPr lang="en-CA" altLang="en-US">
              <a:latin typeface="Arial" panose="020B0604020202090204" pitchFamily="34" charset="0"/>
              <a:cs typeface="Arial" panose="020B0604020202090204" pitchFamily="34" charset="0"/>
            </a:endParaRPr>
          </a:p>
          <a:p>
            <a:pPr lvl="1"/>
            <a:r>
              <a:rPr lang="en-CA" altLang="en-US">
                <a:latin typeface="Arial" panose="020B0604020202090204" pitchFamily="34" charset="0"/>
                <a:cs typeface="Arial" panose="020B0604020202090204" pitchFamily="34" charset="0"/>
              </a:rPr>
              <a:t>Copy the last unvisited vertex into this location and update the location array for this value</a:t>
            </a:r>
            <a:endParaRPr lang="en-CA" altLang="en-US">
              <a:latin typeface="Arial" panose="020B0604020202090204" pitchFamily="34" charset="0"/>
              <a:cs typeface="Arial" panose="020B0604020202090204" pitchFamily="34" charset="0"/>
            </a:endParaRPr>
          </a:p>
          <a:p>
            <a:pPr lvl="1"/>
            <a:endParaRPr lang="en-CA" altLang="en-US">
              <a:latin typeface="Arial" panose="020B0604020202090204" pitchFamily="34" charset="0"/>
              <a:cs typeface="Arial" panose="020B0604020202090204" pitchFamily="34" charset="0"/>
            </a:endParaRPr>
          </a:p>
        </p:txBody>
      </p:sp>
      <p:graphicFrame>
        <p:nvGraphicFramePr>
          <p:cNvPr id="4" name="Content Placeholder 14"/>
          <p:cNvGraphicFramePr/>
          <p:nvPr/>
        </p:nvGraphicFramePr>
        <p:xfrm>
          <a:off x="1116013" y="2997200"/>
          <a:ext cx="6923092" cy="670388"/>
        </p:xfrm>
        <a:graphic>
          <a:graphicData uri="http://schemas.openxmlformats.org/drawingml/2006/table">
            <a:tbl>
              <a:tblPr firstRow="1" bandRow="1">
                <a:tableStyleId>{2D5ABB26-0587-4C30-8999-92F81FD0307C}</a:tableStyleId>
              </a:tblPr>
              <a:tblGrid>
                <a:gridCol w="629372"/>
                <a:gridCol w="629372"/>
                <a:gridCol w="629372"/>
                <a:gridCol w="629372"/>
                <a:gridCol w="629372"/>
                <a:gridCol w="629372"/>
                <a:gridCol w="629372"/>
                <a:gridCol w="629372"/>
                <a:gridCol w="629372"/>
                <a:gridCol w="629372"/>
                <a:gridCol w="629372"/>
              </a:tblGrid>
              <a:tr h="304511">
                <a:tc>
                  <a:txBody>
                    <a:bodyPr/>
                    <a:lstStyle/>
                    <a:p>
                      <a:r>
                        <a:rPr lang="en-CA" sz="1400" dirty="0"/>
                        <a:t>0</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1</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2</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3</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4</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5</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a:solidFill>
                            <a:srgbClr val="00B0F0"/>
                          </a:solidFill>
                        </a:rPr>
                        <a:t>6</a:t>
                      </a:r>
                      <a:endParaRPr lang="en-CA" sz="1400" b="0" dirty="0">
                        <a:solidFill>
                          <a:srgbClr val="00B0F0"/>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7</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8</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9</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t>10</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365414">
                <a:tc>
                  <a:txBody>
                    <a:bodyPr/>
                    <a:lstStyle/>
                    <a:p>
                      <a:pPr algn="ctr"/>
                      <a:r>
                        <a:rPr lang="en-CA" sz="1800" b="0" dirty="0">
                          <a:solidFill>
                            <a:schemeClr val="tx1"/>
                          </a:solidFill>
                        </a:rPr>
                        <a:t>A</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B</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C</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K</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E</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F</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dirty="0">
                          <a:solidFill>
                            <a:srgbClr val="FF0000"/>
                          </a:solidFill>
                        </a:rPr>
                        <a:t>J</a:t>
                      </a:r>
                      <a:endParaRPr lang="en-CA" sz="1800" b="1" dirty="0">
                        <a:solidFill>
                          <a:srgbClr val="FF0000"/>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H</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I</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graphicFrame>
        <p:nvGraphicFramePr>
          <p:cNvPr id="5" name="Content Placeholder 14"/>
          <p:cNvGraphicFramePr/>
          <p:nvPr/>
        </p:nvGraphicFramePr>
        <p:xfrm>
          <a:off x="1116013" y="3910013"/>
          <a:ext cx="6923092" cy="670388"/>
        </p:xfrm>
        <a:graphic>
          <a:graphicData uri="http://schemas.openxmlformats.org/drawingml/2006/table">
            <a:tbl>
              <a:tblPr firstRow="1" bandRow="1">
                <a:tableStyleId>{2D5ABB26-0587-4C30-8999-92F81FD0307C}</a:tableStyleId>
              </a:tblPr>
              <a:tblGrid>
                <a:gridCol w="629372"/>
                <a:gridCol w="629372"/>
                <a:gridCol w="629372"/>
                <a:gridCol w="629372"/>
                <a:gridCol w="629372"/>
                <a:gridCol w="629372"/>
                <a:gridCol w="629372"/>
                <a:gridCol w="629372"/>
                <a:gridCol w="629372"/>
                <a:gridCol w="629372"/>
                <a:gridCol w="629372"/>
              </a:tblGrid>
              <a:tr h="304511">
                <a:tc>
                  <a:txBody>
                    <a:bodyPr/>
                    <a:lstStyle/>
                    <a:p>
                      <a:r>
                        <a:rPr lang="en-CA" sz="1400" dirty="0"/>
                        <a:t>A</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B</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C</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chemeClr val="tx1"/>
                          </a:solidFill>
                        </a:rPr>
                        <a:t>D</a:t>
                      </a:r>
                      <a:endParaRPr lang="en-CA" sz="140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E</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F</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G</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H</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I</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1" dirty="0">
                          <a:solidFill>
                            <a:srgbClr val="FF0000"/>
                          </a:solidFill>
                        </a:rPr>
                        <a:t>J</a:t>
                      </a:r>
                      <a:endParaRPr lang="en-CA" sz="1400" b="1" dirty="0">
                        <a:solidFill>
                          <a:srgbClr val="FF0000"/>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a:solidFill>
                            <a:schemeClr val="tx1"/>
                          </a:solidFill>
                        </a:rPr>
                        <a:t>K</a:t>
                      </a:r>
                      <a:endParaRPr lang="en-CA" sz="14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5414">
                <a:tc>
                  <a:txBody>
                    <a:bodyPr/>
                    <a:lstStyle/>
                    <a:p>
                      <a:pPr algn="ctr"/>
                      <a:r>
                        <a:rPr lang="en-CA" sz="1800" b="0" dirty="0">
                          <a:solidFill>
                            <a:schemeClr val="tx1"/>
                          </a:solidFill>
                        </a:rPr>
                        <a:t>0</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1</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2</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3</a:t>
                      </a:r>
                      <a:endParaRPr lang="en-CA" sz="1800" b="0" dirty="0">
                        <a:solidFill>
                          <a:schemeClr val="bg1">
                            <a:lumMod val="85000"/>
                          </a:schemeClr>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4</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5</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6</a:t>
                      </a:r>
                      <a:endParaRPr lang="en-CA" sz="1800" b="0" dirty="0">
                        <a:solidFill>
                          <a:schemeClr val="bg1">
                            <a:lumMod val="85000"/>
                          </a:schemeClr>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7</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8</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dirty="0">
                          <a:solidFill>
                            <a:srgbClr val="00B0F0"/>
                          </a:solidFill>
                        </a:rPr>
                        <a:t>6</a:t>
                      </a:r>
                      <a:endParaRPr lang="en-CA" sz="1800" b="1" dirty="0">
                        <a:solidFill>
                          <a:srgbClr val="00B0F0"/>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3</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6" name="Arc 5"/>
          <p:cNvSpPr/>
          <p:nvPr/>
        </p:nvSpPr>
        <p:spPr>
          <a:xfrm>
            <a:off x="5364163" y="3259138"/>
            <a:ext cx="1511300" cy="334962"/>
          </a:xfrm>
          <a:prstGeom prst="arc">
            <a:avLst>
              <a:gd name="adj1" fmla="val 10886923"/>
              <a:gd name="adj2" fmla="val 21517643"/>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CA"/>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US" altLang="en-US">
                <a:latin typeface="Arial" panose="020B0604020202090204" pitchFamily="34" charset="0"/>
                <a:cs typeface="Arial" panose="020B0604020202090204" pitchFamily="34" charset="0"/>
              </a:rPr>
              <a:t>Tracking Unvisited Vertices</a:t>
            </a:r>
            <a:endParaRPr lang="en-CA" altLang="en-US">
              <a:latin typeface="Arial" panose="020B0604020202090204" pitchFamily="34" charset="0"/>
              <a:cs typeface="Arial" panose="020B0604020202090204" pitchFamily="34" charset="0"/>
            </a:endParaRPr>
          </a:p>
        </p:txBody>
      </p:sp>
      <p:sp>
        <p:nvSpPr>
          <p:cNvPr id="46083" name="Content Placeholder 2"/>
          <p:cNvSpPr>
            <a:spLocks noGrp="1"/>
          </p:cNvSpPr>
          <p:nvPr>
            <p:ph idx="1"/>
          </p:nvPr>
        </p:nvSpPr>
        <p:spPr/>
        <p:txBody>
          <a:bodyPr/>
          <a:lstStyle/>
          <a:p>
            <a:pPr>
              <a:buFont typeface="Arial" panose="020B0604020202090204" pitchFamily="34" charset="0"/>
              <a:buNone/>
            </a:pPr>
            <a:r>
              <a:rPr lang="en-CA" altLang="en-US">
                <a:latin typeface="Arial" panose="020B0604020202090204" pitchFamily="34" charset="0"/>
                <a:cs typeface="Arial" panose="020B0604020202090204" pitchFamily="34" charset="0"/>
              </a:rPr>
              <a:t>	Suppose we now visit K</a:t>
            </a:r>
            <a:endParaRPr lang="en-CA" altLang="en-US">
              <a:latin typeface="Arial" panose="020B0604020202090204" pitchFamily="34" charset="0"/>
              <a:cs typeface="Arial" panose="020B0604020202090204" pitchFamily="34" charset="0"/>
            </a:endParaRPr>
          </a:p>
          <a:p>
            <a:pPr lvl="1"/>
            <a:r>
              <a:rPr lang="en-CA" altLang="en-US">
                <a:latin typeface="Arial" panose="020B0604020202090204" pitchFamily="34" charset="0"/>
                <a:cs typeface="Arial" panose="020B0604020202090204" pitchFamily="34" charset="0"/>
              </a:rPr>
              <a:t>K is in entry 3</a:t>
            </a:r>
            <a:endParaRPr lang="en-CA" altLang="en-US">
              <a:latin typeface="Arial" panose="020B0604020202090204" pitchFamily="34" charset="0"/>
              <a:cs typeface="Arial" panose="020B0604020202090204" pitchFamily="34" charset="0"/>
            </a:endParaRPr>
          </a:p>
          <a:p>
            <a:pPr lvl="1"/>
            <a:endParaRPr lang="en-CA" altLang="en-US">
              <a:latin typeface="Arial" panose="020B0604020202090204" pitchFamily="34" charset="0"/>
              <a:cs typeface="Arial" panose="020B0604020202090204" pitchFamily="34" charset="0"/>
            </a:endParaRPr>
          </a:p>
        </p:txBody>
      </p:sp>
      <p:graphicFrame>
        <p:nvGraphicFramePr>
          <p:cNvPr id="4" name="Content Placeholder 14"/>
          <p:cNvGraphicFramePr/>
          <p:nvPr/>
        </p:nvGraphicFramePr>
        <p:xfrm>
          <a:off x="1116013" y="2997200"/>
          <a:ext cx="6923092" cy="670388"/>
        </p:xfrm>
        <a:graphic>
          <a:graphicData uri="http://schemas.openxmlformats.org/drawingml/2006/table">
            <a:tbl>
              <a:tblPr firstRow="1" bandRow="1">
                <a:tableStyleId>{2D5ABB26-0587-4C30-8999-92F81FD0307C}</a:tableStyleId>
              </a:tblPr>
              <a:tblGrid>
                <a:gridCol w="629372"/>
                <a:gridCol w="629372"/>
                <a:gridCol w="629372"/>
                <a:gridCol w="629372"/>
                <a:gridCol w="629372"/>
                <a:gridCol w="629372"/>
                <a:gridCol w="629372"/>
                <a:gridCol w="629372"/>
                <a:gridCol w="629372"/>
                <a:gridCol w="629372"/>
                <a:gridCol w="629372"/>
              </a:tblGrid>
              <a:tr h="304511">
                <a:tc>
                  <a:txBody>
                    <a:bodyPr/>
                    <a:lstStyle/>
                    <a:p>
                      <a:r>
                        <a:rPr lang="en-CA" sz="1400" dirty="0"/>
                        <a:t>0</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1</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2</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rgbClr val="00B0F0"/>
                          </a:solidFill>
                        </a:rPr>
                        <a:t>3</a:t>
                      </a:r>
                      <a:endParaRPr lang="en-CA" sz="1400" dirty="0">
                        <a:solidFill>
                          <a:srgbClr val="00B0F0"/>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4</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5</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a:solidFill>
                            <a:schemeClr val="tx1"/>
                          </a:solidFill>
                        </a:rPr>
                        <a:t>6</a:t>
                      </a:r>
                      <a:endParaRPr lang="en-CA" sz="14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7</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8</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9</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t>10</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365414">
                <a:tc>
                  <a:txBody>
                    <a:bodyPr/>
                    <a:lstStyle/>
                    <a:p>
                      <a:pPr algn="ctr"/>
                      <a:r>
                        <a:rPr lang="en-CA" sz="1800" b="0" dirty="0">
                          <a:solidFill>
                            <a:schemeClr val="tx1"/>
                          </a:solidFill>
                        </a:rPr>
                        <a:t>A</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B</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C</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K</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E</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F</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J</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H</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I</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graphicFrame>
        <p:nvGraphicFramePr>
          <p:cNvPr id="5" name="Content Placeholder 14"/>
          <p:cNvGraphicFramePr/>
          <p:nvPr/>
        </p:nvGraphicFramePr>
        <p:xfrm>
          <a:off x="1116013" y="3910013"/>
          <a:ext cx="6923092" cy="670388"/>
        </p:xfrm>
        <a:graphic>
          <a:graphicData uri="http://schemas.openxmlformats.org/drawingml/2006/table">
            <a:tbl>
              <a:tblPr firstRow="1" bandRow="1">
                <a:tableStyleId>{2D5ABB26-0587-4C30-8999-92F81FD0307C}</a:tableStyleId>
              </a:tblPr>
              <a:tblGrid>
                <a:gridCol w="629372"/>
                <a:gridCol w="629372"/>
                <a:gridCol w="629372"/>
                <a:gridCol w="629372"/>
                <a:gridCol w="629372"/>
                <a:gridCol w="629372"/>
                <a:gridCol w="629372"/>
                <a:gridCol w="629372"/>
                <a:gridCol w="629372"/>
                <a:gridCol w="629372"/>
                <a:gridCol w="629372"/>
              </a:tblGrid>
              <a:tr h="304511">
                <a:tc>
                  <a:txBody>
                    <a:bodyPr/>
                    <a:lstStyle/>
                    <a:p>
                      <a:r>
                        <a:rPr lang="en-CA" sz="1400" dirty="0"/>
                        <a:t>A</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B</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C</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chemeClr val="tx1"/>
                          </a:solidFill>
                        </a:rPr>
                        <a:t>D</a:t>
                      </a:r>
                      <a:endParaRPr lang="en-CA" sz="140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E</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F</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G</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H</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a:solidFill>
                            <a:schemeClr val="tx1"/>
                          </a:solidFill>
                        </a:rPr>
                        <a:t>I</a:t>
                      </a:r>
                      <a:endParaRPr lang="en-CA" sz="14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a:solidFill>
                            <a:schemeClr val="tx1"/>
                          </a:solidFill>
                        </a:rPr>
                        <a:t>J</a:t>
                      </a:r>
                      <a:endParaRPr lang="en-CA" sz="14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1" dirty="0">
                          <a:solidFill>
                            <a:srgbClr val="FF0000"/>
                          </a:solidFill>
                        </a:rPr>
                        <a:t>K</a:t>
                      </a:r>
                      <a:endParaRPr lang="en-CA" sz="1400" b="1" dirty="0">
                        <a:solidFill>
                          <a:srgbClr val="FF0000"/>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5414">
                <a:tc>
                  <a:txBody>
                    <a:bodyPr/>
                    <a:lstStyle/>
                    <a:p>
                      <a:pPr algn="ctr"/>
                      <a:r>
                        <a:rPr lang="en-CA" sz="1800" b="0" dirty="0">
                          <a:solidFill>
                            <a:schemeClr val="tx1"/>
                          </a:solidFill>
                        </a:rPr>
                        <a:t>0</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1</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2</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3</a:t>
                      </a:r>
                      <a:endParaRPr lang="en-CA" sz="1800" b="0" dirty="0">
                        <a:solidFill>
                          <a:schemeClr val="bg1">
                            <a:lumMod val="85000"/>
                          </a:schemeClr>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4</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5</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6</a:t>
                      </a:r>
                      <a:endParaRPr lang="en-CA" sz="1800" b="0" dirty="0">
                        <a:solidFill>
                          <a:schemeClr val="bg1">
                            <a:lumMod val="85000"/>
                          </a:schemeClr>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7</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8</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6</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dirty="0">
                          <a:solidFill>
                            <a:srgbClr val="00B0F0"/>
                          </a:solidFill>
                        </a:rPr>
                        <a:t>3</a:t>
                      </a:r>
                      <a:endParaRPr lang="en-CA" sz="1800" b="1" dirty="0">
                        <a:solidFill>
                          <a:srgbClr val="00B0F0"/>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altLang="en-US">
                <a:latin typeface="Arial" panose="020B0604020202090204" pitchFamily="34" charset="0"/>
                <a:cs typeface="Arial" panose="020B0604020202090204" pitchFamily="34" charset="0"/>
              </a:rPr>
              <a:t>Tracking Unvisited Vertices</a:t>
            </a:r>
            <a:endParaRPr lang="en-CA" altLang="en-US">
              <a:latin typeface="Arial" panose="020B0604020202090204" pitchFamily="34" charset="0"/>
              <a:cs typeface="Arial" panose="020B0604020202090204" pitchFamily="34" charset="0"/>
            </a:endParaRPr>
          </a:p>
        </p:txBody>
      </p:sp>
      <p:sp>
        <p:nvSpPr>
          <p:cNvPr id="47107" name="Content Placeholder 2"/>
          <p:cNvSpPr>
            <a:spLocks noGrp="1"/>
          </p:cNvSpPr>
          <p:nvPr>
            <p:ph idx="1"/>
          </p:nvPr>
        </p:nvSpPr>
        <p:spPr/>
        <p:txBody>
          <a:bodyPr/>
          <a:lstStyle/>
          <a:p>
            <a:pPr>
              <a:buFont typeface="Arial" panose="020B0604020202090204" pitchFamily="34" charset="0"/>
              <a:buNone/>
            </a:pPr>
            <a:r>
              <a:rPr lang="en-CA" altLang="en-US">
                <a:latin typeface="Arial" panose="020B0604020202090204" pitchFamily="34" charset="0"/>
                <a:cs typeface="Arial" panose="020B0604020202090204" pitchFamily="34" charset="0"/>
              </a:rPr>
              <a:t>	Suppose we now visit K</a:t>
            </a:r>
            <a:endParaRPr lang="en-CA" altLang="en-US">
              <a:latin typeface="Arial" panose="020B0604020202090204" pitchFamily="34" charset="0"/>
              <a:cs typeface="Arial" panose="020B0604020202090204" pitchFamily="34" charset="0"/>
            </a:endParaRPr>
          </a:p>
          <a:p>
            <a:pPr lvl="1"/>
            <a:r>
              <a:rPr lang="en-CA" altLang="en-US">
                <a:latin typeface="Arial" panose="020B0604020202090204" pitchFamily="34" charset="0"/>
                <a:cs typeface="Arial" panose="020B0604020202090204" pitchFamily="34" charset="0"/>
              </a:rPr>
              <a:t>K is in entry 3</a:t>
            </a:r>
            <a:endParaRPr lang="en-CA" altLang="en-US">
              <a:latin typeface="Arial" panose="020B0604020202090204" pitchFamily="34" charset="0"/>
              <a:cs typeface="Arial" panose="020B0604020202090204" pitchFamily="34" charset="0"/>
            </a:endParaRPr>
          </a:p>
          <a:p>
            <a:pPr lvl="1"/>
            <a:r>
              <a:rPr lang="en-CA" altLang="en-US">
                <a:latin typeface="Arial" panose="020B0604020202090204" pitchFamily="34" charset="0"/>
                <a:cs typeface="Arial" panose="020B0604020202090204" pitchFamily="34" charset="0"/>
              </a:rPr>
              <a:t>Copy the last unvisited vertex into this location and update the location array for this value</a:t>
            </a:r>
            <a:endParaRPr lang="en-CA" altLang="en-US">
              <a:latin typeface="Arial" panose="020B0604020202090204" pitchFamily="34" charset="0"/>
              <a:cs typeface="Arial" panose="020B0604020202090204" pitchFamily="34" charset="0"/>
            </a:endParaRPr>
          </a:p>
          <a:p>
            <a:pPr lvl="1"/>
            <a:endParaRPr lang="en-CA" altLang="en-US">
              <a:latin typeface="Arial" panose="020B0604020202090204" pitchFamily="34" charset="0"/>
              <a:cs typeface="Arial" panose="020B0604020202090204" pitchFamily="34" charset="0"/>
            </a:endParaRPr>
          </a:p>
        </p:txBody>
      </p:sp>
      <p:graphicFrame>
        <p:nvGraphicFramePr>
          <p:cNvPr id="4" name="Content Placeholder 14"/>
          <p:cNvGraphicFramePr/>
          <p:nvPr/>
        </p:nvGraphicFramePr>
        <p:xfrm>
          <a:off x="1116013" y="2997200"/>
          <a:ext cx="6923092" cy="670388"/>
        </p:xfrm>
        <a:graphic>
          <a:graphicData uri="http://schemas.openxmlformats.org/drawingml/2006/table">
            <a:tbl>
              <a:tblPr firstRow="1" bandRow="1">
                <a:tableStyleId>{2D5ABB26-0587-4C30-8999-92F81FD0307C}</a:tableStyleId>
              </a:tblPr>
              <a:tblGrid>
                <a:gridCol w="629372"/>
                <a:gridCol w="629372"/>
                <a:gridCol w="629372"/>
                <a:gridCol w="629372"/>
                <a:gridCol w="629372"/>
                <a:gridCol w="629372"/>
                <a:gridCol w="629372"/>
                <a:gridCol w="629372"/>
                <a:gridCol w="629372"/>
                <a:gridCol w="629372"/>
                <a:gridCol w="629372"/>
              </a:tblGrid>
              <a:tr h="304511">
                <a:tc>
                  <a:txBody>
                    <a:bodyPr/>
                    <a:lstStyle/>
                    <a:p>
                      <a:r>
                        <a:rPr lang="en-CA" sz="1400" dirty="0"/>
                        <a:t>0</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1</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2</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rgbClr val="00B0F0"/>
                          </a:solidFill>
                        </a:rPr>
                        <a:t>3</a:t>
                      </a:r>
                      <a:endParaRPr lang="en-CA" sz="1400" dirty="0">
                        <a:solidFill>
                          <a:srgbClr val="00B0F0"/>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4</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5</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a:solidFill>
                            <a:schemeClr val="tx1"/>
                          </a:solidFill>
                        </a:rPr>
                        <a:t>6</a:t>
                      </a:r>
                      <a:endParaRPr lang="en-CA" sz="14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7</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8</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t>9</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t>10</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365414">
                <a:tc>
                  <a:txBody>
                    <a:bodyPr/>
                    <a:lstStyle/>
                    <a:p>
                      <a:pPr algn="ctr"/>
                      <a:r>
                        <a:rPr lang="en-CA" sz="1800" b="0" dirty="0">
                          <a:solidFill>
                            <a:schemeClr val="tx1"/>
                          </a:solidFill>
                        </a:rPr>
                        <a:t>A</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B</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C</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dirty="0">
                          <a:solidFill>
                            <a:srgbClr val="FF0000"/>
                          </a:solidFill>
                        </a:rPr>
                        <a:t>I</a:t>
                      </a:r>
                      <a:endParaRPr lang="en-CA" sz="1800" b="1" dirty="0">
                        <a:solidFill>
                          <a:srgbClr val="FF0000"/>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E</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F</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J</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H</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graphicFrame>
        <p:nvGraphicFramePr>
          <p:cNvPr id="5" name="Content Placeholder 14"/>
          <p:cNvGraphicFramePr/>
          <p:nvPr/>
        </p:nvGraphicFramePr>
        <p:xfrm>
          <a:off x="1116013" y="3910013"/>
          <a:ext cx="6923092" cy="670388"/>
        </p:xfrm>
        <a:graphic>
          <a:graphicData uri="http://schemas.openxmlformats.org/drawingml/2006/table">
            <a:tbl>
              <a:tblPr firstRow="1" bandRow="1">
                <a:tableStyleId>{2D5ABB26-0587-4C30-8999-92F81FD0307C}</a:tableStyleId>
              </a:tblPr>
              <a:tblGrid>
                <a:gridCol w="629372"/>
                <a:gridCol w="629372"/>
                <a:gridCol w="629372"/>
                <a:gridCol w="629372"/>
                <a:gridCol w="629372"/>
                <a:gridCol w="629372"/>
                <a:gridCol w="629372"/>
                <a:gridCol w="629372"/>
                <a:gridCol w="629372"/>
                <a:gridCol w="629372"/>
                <a:gridCol w="629372"/>
              </a:tblGrid>
              <a:tr h="304511">
                <a:tc>
                  <a:txBody>
                    <a:bodyPr/>
                    <a:lstStyle/>
                    <a:p>
                      <a:r>
                        <a:rPr lang="en-CA" sz="1400" dirty="0"/>
                        <a:t>A</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B</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C</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chemeClr val="tx1"/>
                          </a:solidFill>
                        </a:rPr>
                        <a:t>D</a:t>
                      </a:r>
                      <a:endParaRPr lang="en-CA" sz="140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E</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F</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G</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H</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1" dirty="0">
                          <a:solidFill>
                            <a:srgbClr val="FF0000"/>
                          </a:solidFill>
                        </a:rPr>
                        <a:t>I</a:t>
                      </a:r>
                      <a:endParaRPr lang="en-CA" sz="1400" b="1" dirty="0">
                        <a:solidFill>
                          <a:srgbClr val="FF0000"/>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a:solidFill>
                            <a:schemeClr val="tx1"/>
                          </a:solidFill>
                        </a:rPr>
                        <a:t>J</a:t>
                      </a:r>
                      <a:endParaRPr lang="en-CA" sz="14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a:solidFill>
                            <a:schemeClr val="tx1"/>
                          </a:solidFill>
                        </a:rPr>
                        <a:t>K</a:t>
                      </a:r>
                      <a:endParaRPr lang="en-CA" sz="14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5414">
                <a:tc>
                  <a:txBody>
                    <a:bodyPr/>
                    <a:lstStyle/>
                    <a:p>
                      <a:pPr algn="ctr"/>
                      <a:r>
                        <a:rPr lang="en-CA" sz="1800" b="0" dirty="0">
                          <a:solidFill>
                            <a:schemeClr val="tx1"/>
                          </a:solidFill>
                        </a:rPr>
                        <a:t>0</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1</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2</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3</a:t>
                      </a:r>
                      <a:endParaRPr lang="en-CA" sz="1800" b="0" dirty="0">
                        <a:solidFill>
                          <a:schemeClr val="bg1">
                            <a:lumMod val="85000"/>
                          </a:schemeClr>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4</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5</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6</a:t>
                      </a:r>
                      <a:endParaRPr lang="en-CA" sz="1800" b="0" dirty="0">
                        <a:solidFill>
                          <a:schemeClr val="bg1">
                            <a:lumMod val="85000"/>
                          </a:schemeClr>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7</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dirty="0">
                          <a:solidFill>
                            <a:srgbClr val="00B0F0"/>
                          </a:solidFill>
                        </a:rPr>
                        <a:t>3</a:t>
                      </a:r>
                      <a:endParaRPr lang="en-CA" sz="1800" b="1" dirty="0">
                        <a:solidFill>
                          <a:srgbClr val="00B0F0"/>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6</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3</a:t>
                      </a:r>
                      <a:endParaRPr lang="en-CA" sz="1800" b="0" dirty="0">
                        <a:solidFill>
                          <a:schemeClr val="bg1">
                            <a:lumMod val="85000"/>
                          </a:schemeClr>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6" name="Arc 5"/>
          <p:cNvSpPr/>
          <p:nvPr/>
        </p:nvSpPr>
        <p:spPr>
          <a:xfrm>
            <a:off x="3492500" y="3263900"/>
            <a:ext cx="2735263" cy="381000"/>
          </a:xfrm>
          <a:prstGeom prst="arc">
            <a:avLst>
              <a:gd name="adj1" fmla="val 10886923"/>
              <a:gd name="adj2" fmla="val 21517643"/>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CA"/>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altLang="en-US">
                <a:latin typeface="Arial" panose="020B0604020202090204" pitchFamily="34" charset="0"/>
                <a:cs typeface="Arial" panose="020B0604020202090204" pitchFamily="34" charset="0"/>
              </a:rPr>
              <a:t>Tracking Unvisited Vertices</a:t>
            </a:r>
            <a:endParaRPr lang="en-CA" altLang="en-US">
              <a:latin typeface="Arial" panose="020B0604020202090204" pitchFamily="34" charset="0"/>
              <a:cs typeface="Arial" panose="020B0604020202090204" pitchFamily="34" charset="0"/>
            </a:endParaRPr>
          </a:p>
        </p:txBody>
      </p:sp>
      <p:sp>
        <p:nvSpPr>
          <p:cNvPr id="48131" name="Content Placeholder 2"/>
          <p:cNvSpPr>
            <a:spLocks noGrp="1"/>
          </p:cNvSpPr>
          <p:nvPr>
            <p:ph idx="1"/>
          </p:nvPr>
        </p:nvSpPr>
        <p:spPr/>
        <p:txBody>
          <a:bodyPr/>
          <a:lstStyle/>
          <a:p>
            <a:pPr>
              <a:buFont typeface="Arial" panose="020B0604020202090204" pitchFamily="34" charset="0"/>
              <a:buNone/>
            </a:pPr>
            <a:r>
              <a:rPr lang="en-CA" altLang="en-US">
                <a:latin typeface="Arial" panose="020B0604020202090204" pitchFamily="34" charset="0"/>
                <a:cs typeface="Arial" panose="020B0604020202090204" pitchFamily="34" charset="0"/>
              </a:rPr>
              <a:t>	If we want to find an unvisited vertex, we simply return the last entry of the first array and return it</a:t>
            </a:r>
            <a:endParaRPr lang="en-CA" altLang="en-US">
              <a:latin typeface="Arial" panose="020B0604020202090204" pitchFamily="34" charset="0"/>
              <a:cs typeface="Arial" panose="020B0604020202090204" pitchFamily="34" charset="0"/>
            </a:endParaRPr>
          </a:p>
          <a:p>
            <a:pPr lvl="1"/>
            <a:endParaRPr lang="en-CA" altLang="en-US">
              <a:latin typeface="Arial" panose="020B0604020202090204" pitchFamily="34" charset="0"/>
              <a:cs typeface="Arial" panose="020B0604020202090204" pitchFamily="34" charset="0"/>
            </a:endParaRPr>
          </a:p>
        </p:txBody>
      </p:sp>
      <p:graphicFrame>
        <p:nvGraphicFramePr>
          <p:cNvPr id="4" name="Content Placeholder 14"/>
          <p:cNvGraphicFramePr/>
          <p:nvPr/>
        </p:nvGraphicFramePr>
        <p:xfrm>
          <a:off x="1116013" y="2997200"/>
          <a:ext cx="6923092" cy="670388"/>
        </p:xfrm>
        <a:graphic>
          <a:graphicData uri="http://schemas.openxmlformats.org/drawingml/2006/table">
            <a:tbl>
              <a:tblPr firstRow="1" bandRow="1">
                <a:tableStyleId>{2D5ABB26-0587-4C30-8999-92F81FD0307C}</a:tableStyleId>
              </a:tblPr>
              <a:tblGrid>
                <a:gridCol w="629372"/>
                <a:gridCol w="629372"/>
                <a:gridCol w="629372"/>
                <a:gridCol w="629372"/>
                <a:gridCol w="629372"/>
                <a:gridCol w="629372"/>
                <a:gridCol w="629372"/>
                <a:gridCol w="629372"/>
                <a:gridCol w="629372"/>
                <a:gridCol w="629372"/>
                <a:gridCol w="629372"/>
              </a:tblGrid>
              <a:tr h="304511">
                <a:tc>
                  <a:txBody>
                    <a:bodyPr/>
                    <a:lstStyle/>
                    <a:p>
                      <a:r>
                        <a:rPr lang="en-CA" sz="1400" dirty="0"/>
                        <a:t>0</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1</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2</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a:solidFill>
                            <a:schemeClr val="tx1"/>
                          </a:solidFill>
                        </a:rPr>
                        <a:t>3</a:t>
                      </a:r>
                      <a:endParaRPr lang="en-CA" sz="14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a:solidFill>
                            <a:schemeClr val="tx1"/>
                          </a:solidFill>
                        </a:rPr>
                        <a:t>4</a:t>
                      </a:r>
                      <a:endParaRPr lang="en-CA" sz="14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a:solidFill>
                            <a:schemeClr val="tx1"/>
                          </a:solidFill>
                        </a:rPr>
                        <a:t>5</a:t>
                      </a:r>
                      <a:endParaRPr lang="en-CA" sz="14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a:solidFill>
                            <a:schemeClr val="tx1"/>
                          </a:solidFill>
                        </a:rPr>
                        <a:t>6</a:t>
                      </a:r>
                      <a:endParaRPr lang="en-CA" sz="14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7</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8</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t>9</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t>10</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365414">
                <a:tc>
                  <a:txBody>
                    <a:bodyPr/>
                    <a:lstStyle/>
                    <a:p>
                      <a:pPr algn="ctr"/>
                      <a:r>
                        <a:rPr lang="en-CA" sz="1800" b="0" dirty="0">
                          <a:solidFill>
                            <a:schemeClr val="tx1"/>
                          </a:solidFill>
                        </a:rPr>
                        <a:t>A</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B</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C</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I</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E</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F</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J</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H</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graphicFrame>
        <p:nvGraphicFramePr>
          <p:cNvPr id="5" name="Content Placeholder 14"/>
          <p:cNvGraphicFramePr/>
          <p:nvPr/>
        </p:nvGraphicFramePr>
        <p:xfrm>
          <a:off x="1116013" y="3910013"/>
          <a:ext cx="6923092" cy="670388"/>
        </p:xfrm>
        <a:graphic>
          <a:graphicData uri="http://schemas.openxmlformats.org/drawingml/2006/table">
            <a:tbl>
              <a:tblPr firstRow="1" bandRow="1">
                <a:tableStyleId>{2D5ABB26-0587-4C30-8999-92F81FD0307C}</a:tableStyleId>
              </a:tblPr>
              <a:tblGrid>
                <a:gridCol w="629372"/>
                <a:gridCol w="629372"/>
                <a:gridCol w="629372"/>
                <a:gridCol w="629372"/>
                <a:gridCol w="629372"/>
                <a:gridCol w="629372"/>
                <a:gridCol w="629372"/>
                <a:gridCol w="629372"/>
                <a:gridCol w="629372"/>
                <a:gridCol w="629372"/>
                <a:gridCol w="629372"/>
              </a:tblGrid>
              <a:tr h="304511">
                <a:tc>
                  <a:txBody>
                    <a:bodyPr/>
                    <a:lstStyle/>
                    <a:p>
                      <a:r>
                        <a:rPr lang="en-CA" sz="1400" dirty="0"/>
                        <a:t>A</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B</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C</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chemeClr val="tx1"/>
                          </a:solidFill>
                        </a:rPr>
                        <a:t>D</a:t>
                      </a:r>
                      <a:endParaRPr lang="en-CA" sz="140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E</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F</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G</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H</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a:solidFill>
                            <a:schemeClr val="tx1"/>
                          </a:solidFill>
                        </a:rPr>
                        <a:t>I</a:t>
                      </a:r>
                      <a:endParaRPr lang="en-CA" sz="14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a:solidFill>
                            <a:schemeClr val="tx1"/>
                          </a:solidFill>
                        </a:rPr>
                        <a:t>J</a:t>
                      </a:r>
                      <a:endParaRPr lang="en-CA" sz="14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a:solidFill>
                            <a:schemeClr val="tx1"/>
                          </a:solidFill>
                        </a:rPr>
                        <a:t>K</a:t>
                      </a:r>
                      <a:endParaRPr lang="en-CA" sz="14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5414">
                <a:tc>
                  <a:txBody>
                    <a:bodyPr/>
                    <a:lstStyle/>
                    <a:p>
                      <a:pPr algn="ctr"/>
                      <a:r>
                        <a:rPr lang="en-CA" sz="1800" b="0" dirty="0">
                          <a:solidFill>
                            <a:schemeClr val="tx1"/>
                          </a:solidFill>
                        </a:rPr>
                        <a:t>0</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1</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2</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3</a:t>
                      </a:r>
                      <a:endParaRPr lang="en-CA" sz="1800" b="0" dirty="0">
                        <a:solidFill>
                          <a:schemeClr val="bg1">
                            <a:lumMod val="85000"/>
                          </a:schemeClr>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4</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5</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6</a:t>
                      </a:r>
                      <a:endParaRPr lang="en-CA" sz="1800" b="0" dirty="0">
                        <a:solidFill>
                          <a:schemeClr val="bg1">
                            <a:lumMod val="85000"/>
                          </a:schemeClr>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7</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3</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6</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3</a:t>
                      </a:r>
                      <a:endParaRPr lang="en-CA" sz="1800" b="0" dirty="0">
                        <a:solidFill>
                          <a:schemeClr val="bg1">
                            <a:lumMod val="85000"/>
                          </a:schemeClr>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altLang="en-US">
                <a:latin typeface="Arial" panose="020B0604020202090204" pitchFamily="34" charset="0"/>
                <a:cs typeface="Arial" panose="020B0604020202090204" pitchFamily="34" charset="0"/>
              </a:rPr>
              <a:t>Tracking Unvisited Vertices</a:t>
            </a:r>
            <a:endParaRPr lang="en-CA" altLang="en-US">
              <a:latin typeface="Arial" panose="020B0604020202090204" pitchFamily="34" charset="0"/>
              <a:cs typeface="Arial" panose="020B0604020202090204" pitchFamily="34" charset="0"/>
            </a:endParaRPr>
          </a:p>
        </p:txBody>
      </p:sp>
      <p:sp>
        <p:nvSpPr>
          <p:cNvPr id="49155" name="Content Placeholder 2"/>
          <p:cNvSpPr>
            <a:spLocks noGrp="1"/>
          </p:cNvSpPr>
          <p:nvPr>
            <p:ph idx="1"/>
          </p:nvPr>
        </p:nvSpPr>
        <p:spPr/>
        <p:txBody>
          <a:bodyPr/>
          <a:lstStyle/>
          <a:p>
            <a:pPr>
              <a:buFont typeface="Arial" panose="020B0604020202090204" pitchFamily="34" charset="0"/>
              <a:buNone/>
            </a:pPr>
            <a:r>
              <a:rPr lang="en-CA" altLang="en-US">
                <a:latin typeface="Arial" panose="020B0604020202090204" pitchFamily="34" charset="0"/>
                <a:cs typeface="Arial" panose="020B0604020202090204" pitchFamily="34" charset="0"/>
              </a:rPr>
              <a:t>	In this case, an unvisited vertex is H</a:t>
            </a:r>
            <a:endParaRPr lang="en-CA" altLang="en-US">
              <a:latin typeface="Arial" panose="020B0604020202090204" pitchFamily="34" charset="0"/>
              <a:cs typeface="Arial" panose="020B0604020202090204" pitchFamily="34" charset="0"/>
            </a:endParaRPr>
          </a:p>
          <a:p>
            <a:pPr lvl="1"/>
            <a:r>
              <a:rPr lang="en-CA" altLang="en-US">
                <a:latin typeface="Arial" panose="020B0604020202090204" pitchFamily="34" charset="0"/>
                <a:cs typeface="Arial" panose="020B0604020202090204" pitchFamily="34" charset="0"/>
              </a:rPr>
              <a:t>Removing it is trivial:  just decrement the count of unvisited vertices</a:t>
            </a:r>
            <a:endParaRPr lang="en-CA" altLang="en-US">
              <a:latin typeface="Arial" panose="020B0604020202090204" pitchFamily="34" charset="0"/>
              <a:cs typeface="Arial" panose="020B0604020202090204" pitchFamily="34" charset="0"/>
            </a:endParaRPr>
          </a:p>
          <a:p>
            <a:pPr>
              <a:buFont typeface="Arial" panose="020B0604020202090204" pitchFamily="34" charset="0"/>
              <a:buNone/>
            </a:pPr>
            <a:endParaRPr lang="en-CA" altLang="en-US">
              <a:latin typeface="Arial" panose="020B0604020202090204" pitchFamily="34" charset="0"/>
              <a:cs typeface="Arial" panose="020B0604020202090204" pitchFamily="34" charset="0"/>
            </a:endParaRPr>
          </a:p>
          <a:p>
            <a:pPr lvl="1"/>
            <a:endParaRPr lang="en-CA" altLang="en-US">
              <a:latin typeface="Arial" panose="020B0604020202090204" pitchFamily="34" charset="0"/>
              <a:cs typeface="Arial" panose="020B0604020202090204" pitchFamily="34" charset="0"/>
            </a:endParaRPr>
          </a:p>
        </p:txBody>
      </p:sp>
      <p:graphicFrame>
        <p:nvGraphicFramePr>
          <p:cNvPr id="4" name="Content Placeholder 14"/>
          <p:cNvGraphicFramePr/>
          <p:nvPr/>
        </p:nvGraphicFramePr>
        <p:xfrm>
          <a:off x="1116013" y="2997200"/>
          <a:ext cx="6923092" cy="670388"/>
        </p:xfrm>
        <a:graphic>
          <a:graphicData uri="http://schemas.openxmlformats.org/drawingml/2006/table">
            <a:tbl>
              <a:tblPr firstRow="1" bandRow="1">
                <a:tableStyleId>{2D5ABB26-0587-4C30-8999-92F81FD0307C}</a:tableStyleId>
              </a:tblPr>
              <a:tblGrid>
                <a:gridCol w="629372"/>
                <a:gridCol w="629372"/>
                <a:gridCol w="629372"/>
                <a:gridCol w="629372"/>
                <a:gridCol w="629372"/>
                <a:gridCol w="629372"/>
                <a:gridCol w="629372"/>
                <a:gridCol w="629372"/>
                <a:gridCol w="629372"/>
                <a:gridCol w="629372"/>
                <a:gridCol w="629372"/>
              </a:tblGrid>
              <a:tr h="304511">
                <a:tc>
                  <a:txBody>
                    <a:bodyPr/>
                    <a:lstStyle/>
                    <a:p>
                      <a:r>
                        <a:rPr lang="en-CA" sz="1400" dirty="0"/>
                        <a:t>0</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1</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2</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a:solidFill>
                            <a:schemeClr val="tx1"/>
                          </a:solidFill>
                        </a:rPr>
                        <a:t>3</a:t>
                      </a:r>
                      <a:endParaRPr lang="en-CA" sz="14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a:solidFill>
                            <a:schemeClr val="tx1"/>
                          </a:solidFill>
                        </a:rPr>
                        <a:t>4</a:t>
                      </a:r>
                      <a:endParaRPr lang="en-CA" sz="14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a:solidFill>
                            <a:schemeClr val="tx1"/>
                          </a:solidFill>
                        </a:rPr>
                        <a:t>5</a:t>
                      </a:r>
                      <a:endParaRPr lang="en-CA" sz="14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a:solidFill>
                            <a:schemeClr val="tx1"/>
                          </a:solidFill>
                        </a:rPr>
                        <a:t>6</a:t>
                      </a:r>
                      <a:endParaRPr lang="en-CA" sz="14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a:solidFill>
                            <a:schemeClr val="tx1"/>
                          </a:solidFill>
                        </a:rPr>
                        <a:t>7</a:t>
                      </a:r>
                      <a:endParaRPr lang="en-CA" sz="14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t>8</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t>9</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t>10</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365414">
                <a:tc>
                  <a:txBody>
                    <a:bodyPr/>
                    <a:lstStyle/>
                    <a:p>
                      <a:pPr algn="ctr"/>
                      <a:r>
                        <a:rPr lang="en-CA" sz="1800" b="0" dirty="0">
                          <a:solidFill>
                            <a:schemeClr val="tx1"/>
                          </a:solidFill>
                        </a:rPr>
                        <a:t>A</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B</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C</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I</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E</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F</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J</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graphicFrame>
        <p:nvGraphicFramePr>
          <p:cNvPr id="5" name="Content Placeholder 14"/>
          <p:cNvGraphicFramePr/>
          <p:nvPr/>
        </p:nvGraphicFramePr>
        <p:xfrm>
          <a:off x="1116013" y="3910013"/>
          <a:ext cx="6923092" cy="670388"/>
        </p:xfrm>
        <a:graphic>
          <a:graphicData uri="http://schemas.openxmlformats.org/drawingml/2006/table">
            <a:tbl>
              <a:tblPr firstRow="1" bandRow="1">
                <a:tableStyleId>{2D5ABB26-0587-4C30-8999-92F81FD0307C}</a:tableStyleId>
              </a:tblPr>
              <a:tblGrid>
                <a:gridCol w="629372"/>
                <a:gridCol w="629372"/>
                <a:gridCol w="629372"/>
                <a:gridCol w="629372"/>
                <a:gridCol w="629372"/>
                <a:gridCol w="629372"/>
                <a:gridCol w="629372"/>
                <a:gridCol w="629372"/>
                <a:gridCol w="629372"/>
                <a:gridCol w="629372"/>
                <a:gridCol w="629372"/>
              </a:tblGrid>
              <a:tr h="304511">
                <a:tc>
                  <a:txBody>
                    <a:bodyPr/>
                    <a:lstStyle/>
                    <a:p>
                      <a:r>
                        <a:rPr lang="en-CA" sz="1400" dirty="0"/>
                        <a:t>A</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B</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C</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chemeClr val="tx1"/>
                          </a:solidFill>
                        </a:rPr>
                        <a:t>D</a:t>
                      </a:r>
                      <a:endParaRPr lang="en-CA" sz="140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E</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F</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G</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H</a:t>
                      </a:r>
                      <a:endParaRPr lang="en-CA" sz="1400" dirty="0"/>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a:solidFill>
                            <a:schemeClr val="tx1"/>
                          </a:solidFill>
                        </a:rPr>
                        <a:t>I</a:t>
                      </a:r>
                      <a:endParaRPr lang="en-CA" sz="14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a:solidFill>
                            <a:schemeClr val="tx1"/>
                          </a:solidFill>
                        </a:rPr>
                        <a:t>J</a:t>
                      </a:r>
                      <a:endParaRPr lang="en-CA" sz="14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a:solidFill>
                            <a:schemeClr val="tx1"/>
                          </a:solidFill>
                        </a:rPr>
                        <a:t>K</a:t>
                      </a:r>
                      <a:endParaRPr lang="en-CA" sz="14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5414">
                <a:tc>
                  <a:txBody>
                    <a:bodyPr/>
                    <a:lstStyle/>
                    <a:p>
                      <a:pPr algn="ctr"/>
                      <a:r>
                        <a:rPr lang="en-CA" sz="1800" b="0" dirty="0">
                          <a:solidFill>
                            <a:schemeClr val="tx1"/>
                          </a:solidFill>
                        </a:rPr>
                        <a:t>0</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1</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2</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3</a:t>
                      </a:r>
                      <a:endParaRPr lang="en-CA" sz="1800" b="0" dirty="0">
                        <a:solidFill>
                          <a:schemeClr val="bg1">
                            <a:lumMod val="85000"/>
                          </a:schemeClr>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4</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5</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6</a:t>
                      </a:r>
                      <a:endParaRPr lang="en-CA" sz="1800" b="0" dirty="0">
                        <a:solidFill>
                          <a:schemeClr val="bg1">
                            <a:lumMod val="85000"/>
                          </a:schemeClr>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7</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3</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6</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3</a:t>
                      </a:r>
                      <a:endParaRPr lang="en-CA" sz="1800" b="0" dirty="0">
                        <a:solidFill>
                          <a:schemeClr val="bg1">
                            <a:lumMod val="85000"/>
                          </a:schemeClr>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US" altLang="en-US">
                <a:latin typeface="Arial" panose="020B0604020202090204" pitchFamily="34" charset="0"/>
                <a:cs typeface="Arial" panose="020B0604020202090204" pitchFamily="34" charset="0"/>
              </a:rPr>
              <a:t>Tracking Unvisited Vertices</a:t>
            </a:r>
            <a:endParaRPr lang="en-CA" altLang="en-US">
              <a:latin typeface="Arial" panose="020B0604020202090204" pitchFamily="34" charset="0"/>
              <a:cs typeface="Arial" panose="020B0604020202090204" pitchFamily="34" charset="0"/>
            </a:endParaRPr>
          </a:p>
        </p:txBody>
      </p:sp>
      <p:sp>
        <p:nvSpPr>
          <p:cNvPr id="50179" name="Content Placeholder 2"/>
          <p:cNvSpPr>
            <a:spLocks noGrp="1"/>
          </p:cNvSpPr>
          <p:nvPr>
            <p:ph idx="1"/>
          </p:nvPr>
        </p:nvSpPr>
        <p:spPr/>
        <p:txBody>
          <a:bodyPr/>
          <a:lstStyle/>
          <a:p>
            <a:pPr>
              <a:buFont typeface="Arial" panose="020B0604020202090204" pitchFamily="34" charset="0"/>
              <a:buNone/>
            </a:pPr>
            <a:r>
              <a:rPr lang="en-CA" altLang="en-US">
                <a:latin typeface="Arial" panose="020B0604020202090204" pitchFamily="34" charset="0"/>
                <a:cs typeface="Arial" panose="020B0604020202090204" pitchFamily="34" charset="0"/>
              </a:rPr>
              <a:t>	The actual algorithm is exceptionally fast:</a:t>
            </a:r>
            <a:endParaRPr lang="en-CA" altLang="en-US">
              <a:latin typeface="Arial" panose="020B0604020202090204" pitchFamily="34" charset="0"/>
              <a:cs typeface="Arial" panose="020B0604020202090204" pitchFamily="34" charset="0"/>
            </a:endParaRPr>
          </a:p>
          <a:p>
            <a:pPr lvl="1"/>
            <a:r>
              <a:rPr lang="en-CA" altLang="en-US">
                <a:latin typeface="Arial" panose="020B0604020202090204" pitchFamily="34" charset="0"/>
                <a:cs typeface="Arial" panose="020B0604020202090204" pitchFamily="34" charset="0"/>
              </a:rPr>
              <a:t>The initialization is </a:t>
            </a:r>
            <a:r>
              <a:rPr lang="en-US" altLang="en-US">
                <a:latin typeface="Symbol" panose="05050102010706020507" pitchFamily="18" charset="2"/>
                <a:cs typeface="Arial" panose="020B0604020202090204" pitchFamily="34" charset="0"/>
              </a:rPr>
              <a:t>Q</a:t>
            </a:r>
            <a:r>
              <a:rPr lang="en-US" altLang="en-US">
                <a:latin typeface="Times New Roman" panose="02020503050405090304" pitchFamily="18" charset="0"/>
                <a:cs typeface="Times New Roman" panose="02020503050405090304" pitchFamily="18" charset="0"/>
              </a:rPr>
              <a:t>(|</a:t>
            </a:r>
            <a:r>
              <a:rPr lang="en-US" altLang="en-US" i="1">
                <a:latin typeface="Times New Roman" panose="02020503050405090304" pitchFamily="18" charset="0"/>
                <a:cs typeface="Times New Roman" panose="02020503050405090304" pitchFamily="18" charset="0"/>
              </a:rPr>
              <a:t>V</a:t>
            </a:r>
            <a:r>
              <a:rPr lang="en-US" altLang="en-US">
                <a:latin typeface="Times New Roman" panose="02020503050405090304" pitchFamily="18" charset="0"/>
                <a:cs typeface="Times New Roman" panose="02020503050405090304" pitchFamily="18" charset="0"/>
              </a:rPr>
              <a:t>|)</a:t>
            </a:r>
            <a:r>
              <a:rPr lang="en-US" altLang="en-US">
                <a:latin typeface="Arial" panose="020B0604020202090204" pitchFamily="34" charset="0"/>
                <a:cs typeface="Arial" panose="020B0604020202090204" pitchFamily="34" charset="0"/>
              </a:rPr>
              <a:t> </a:t>
            </a:r>
            <a:endParaRPr lang="en-CA" altLang="en-US">
              <a:latin typeface="Arial" panose="020B0604020202090204" pitchFamily="34" charset="0"/>
              <a:cs typeface="Arial" panose="020B0604020202090204" pitchFamily="34" charset="0"/>
            </a:endParaRPr>
          </a:p>
          <a:p>
            <a:pPr lvl="1">
              <a:buFont typeface="Arial" panose="020B0604020202090204" pitchFamily="34" charset="0"/>
              <a:buNone/>
            </a:pPr>
            <a:endParaRPr lang="en-CA" altLang="en-US">
              <a:latin typeface="Arial" panose="020B0604020202090204" pitchFamily="34" charset="0"/>
              <a:cs typeface="Arial" panose="020B0604020202090204" pitchFamily="34" charset="0"/>
            </a:endParaRPr>
          </a:p>
          <a:p>
            <a:pPr lvl="1">
              <a:buFont typeface="Arial" panose="020B0604020202090204" pitchFamily="34" charset="0"/>
              <a:buNone/>
            </a:pPr>
            <a:r>
              <a:rPr lang="en-CA" altLang="en-US" sz="1400">
                <a:latin typeface="Consolas" panose="020B0609020204030204" pitchFamily="49" charset="0"/>
                <a:cs typeface="Consolas" panose="020B0609020204030204" pitchFamily="49" charset="0"/>
              </a:rPr>
              <a:t>	int unvisited[nV];</a:t>
            </a:r>
            <a:endParaRPr lang="en-CA" altLang="en-US" sz="1400">
              <a:latin typeface="Consolas" panose="020B0609020204030204" pitchFamily="49" charset="0"/>
              <a:cs typeface="Consolas" panose="020B0609020204030204" pitchFamily="49" charset="0"/>
            </a:endParaRPr>
          </a:p>
          <a:p>
            <a:pPr lvl="1">
              <a:buFont typeface="Arial" panose="020B0604020202090204" pitchFamily="34" charset="0"/>
              <a:buNone/>
            </a:pPr>
            <a:r>
              <a:rPr lang="en-CA" altLang="en-US" sz="1400">
                <a:latin typeface="Consolas" panose="020B0609020204030204" pitchFamily="49" charset="0"/>
                <a:cs typeface="Consolas" panose="020B0609020204030204" pitchFamily="49" charset="0"/>
              </a:rPr>
              <a:t>	int loc_in_unvisited[nV];</a:t>
            </a:r>
            <a:endParaRPr lang="en-CA" altLang="en-US" sz="1400">
              <a:latin typeface="Consolas" panose="020B0609020204030204" pitchFamily="49" charset="0"/>
              <a:cs typeface="Consolas" panose="020B0609020204030204" pitchFamily="49" charset="0"/>
            </a:endParaRPr>
          </a:p>
          <a:p>
            <a:pPr lvl="1">
              <a:buFont typeface="Arial" panose="020B0604020202090204" pitchFamily="34" charset="0"/>
              <a:buNone/>
            </a:pPr>
            <a:endParaRPr lang="en-CA" altLang="en-US" sz="1400">
              <a:latin typeface="Consolas" panose="020B0609020204030204" pitchFamily="49" charset="0"/>
              <a:cs typeface="Consolas" panose="020B0609020204030204" pitchFamily="49" charset="0"/>
            </a:endParaRPr>
          </a:p>
          <a:p>
            <a:pPr lvl="1">
              <a:buFont typeface="Arial" panose="020B0604020202090204" pitchFamily="34" charset="0"/>
              <a:buNone/>
            </a:pPr>
            <a:r>
              <a:rPr lang="en-CA" altLang="en-US" sz="1400">
                <a:latin typeface="Consolas" panose="020B0609020204030204" pitchFamily="49" charset="0"/>
                <a:cs typeface="Consolas" panose="020B0609020204030204" pitchFamily="49" charset="0"/>
              </a:rPr>
              <a:t>	for ( int i = 0; i &lt; nV; ++i ) {</a:t>
            </a:r>
            <a:endParaRPr lang="en-CA" altLang="en-US" sz="1400">
              <a:latin typeface="Consolas" panose="020B0609020204030204" pitchFamily="49" charset="0"/>
              <a:cs typeface="Consolas" panose="020B0609020204030204" pitchFamily="49" charset="0"/>
            </a:endParaRPr>
          </a:p>
          <a:p>
            <a:pPr lvl="1">
              <a:buFont typeface="Arial" panose="020B0604020202090204" pitchFamily="34" charset="0"/>
              <a:buNone/>
            </a:pPr>
            <a:r>
              <a:rPr lang="en-CA" altLang="en-US" sz="1400">
                <a:latin typeface="Consolas" panose="020B0609020204030204" pitchFamily="49" charset="0"/>
                <a:cs typeface="Consolas" panose="020B0609020204030204" pitchFamily="49" charset="0"/>
              </a:rPr>
              <a:t>	    unvisited[i] = i;</a:t>
            </a:r>
            <a:endParaRPr lang="en-CA" altLang="en-US" sz="1400">
              <a:latin typeface="Consolas" panose="020B0609020204030204" pitchFamily="49" charset="0"/>
              <a:cs typeface="Consolas" panose="020B0609020204030204" pitchFamily="49" charset="0"/>
            </a:endParaRPr>
          </a:p>
          <a:p>
            <a:pPr lvl="1">
              <a:buFont typeface="Arial" panose="020B0604020202090204" pitchFamily="34" charset="0"/>
              <a:buNone/>
            </a:pPr>
            <a:r>
              <a:rPr lang="en-CA" altLang="en-US" sz="1400">
                <a:latin typeface="Consolas" panose="020B0609020204030204" pitchFamily="49" charset="0"/>
                <a:cs typeface="Consolas" panose="020B0609020204030204" pitchFamily="49" charset="0"/>
              </a:rPr>
              <a:t>	    loc_in_unvisited[i] = i;</a:t>
            </a:r>
            <a:endParaRPr lang="en-CA" altLang="en-US" sz="1400">
              <a:latin typeface="Consolas" panose="020B0609020204030204" pitchFamily="49" charset="0"/>
              <a:cs typeface="Consolas" panose="020B0609020204030204" pitchFamily="49" charset="0"/>
            </a:endParaRPr>
          </a:p>
          <a:p>
            <a:pPr lvl="1">
              <a:buFont typeface="Arial" panose="020B0604020202090204" pitchFamily="34" charset="0"/>
              <a:buNone/>
            </a:pPr>
            <a:r>
              <a:rPr lang="en-CA" altLang="en-US" sz="1400">
                <a:latin typeface="Consolas" panose="020B0609020204030204" pitchFamily="49" charset="0"/>
                <a:cs typeface="Consolas" panose="020B0609020204030204" pitchFamily="49" charset="0"/>
              </a:rPr>
              <a:t>	}</a:t>
            </a:r>
            <a:endParaRPr lang="en-CA" altLang="en-US" sz="1400">
              <a:latin typeface="Consolas" panose="020B0609020204030204" pitchFamily="49" charset="0"/>
              <a:cs typeface="Consolas" panose="020B0609020204030204" pitchFamily="49" charset="0"/>
            </a:endParaRP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altLang="en-US">
                <a:latin typeface="Arial" panose="020B0604020202090204" pitchFamily="34" charset="0"/>
                <a:cs typeface="Arial" panose="020B0604020202090204" pitchFamily="34" charset="0"/>
              </a:rPr>
              <a:t>Tracking Unvisited Vertices</a:t>
            </a:r>
            <a:endParaRPr lang="en-CA" altLang="en-US">
              <a:latin typeface="Arial" panose="020B0604020202090204" pitchFamily="34" charset="0"/>
              <a:cs typeface="Arial" panose="020B0604020202090204" pitchFamily="34" charset="0"/>
            </a:endParaRPr>
          </a:p>
        </p:txBody>
      </p:sp>
      <p:sp>
        <p:nvSpPr>
          <p:cNvPr id="51203" name="Content Placeholder 2"/>
          <p:cNvSpPr>
            <a:spLocks noGrp="1"/>
          </p:cNvSpPr>
          <p:nvPr>
            <p:ph idx="1"/>
          </p:nvPr>
        </p:nvSpPr>
        <p:spPr/>
        <p:txBody>
          <a:bodyPr/>
          <a:lstStyle/>
          <a:p>
            <a:pPr>
              <a:buFont typeface="Arial" panose="020B0604020202090204" pitchFamily="34" charset="0"/>
              <a:buNone/>
            </a:pPr>
            <a:r>
              <a:rPr lang="en-CA" altLang="en-US">
                <a:latin typeface="Arial" panose="020B0604020202090204" pitchFamily="34" charset="0"/>
                <a:cs typeface="Arial" panose="020B0604020202090204" pitchFamily="34" charset="0"/>
              </a:rPr>
              <a:t>	The actual algorithm is exceptionally fast:</a:t>
            </a:r>
            <a:endParaRPr lang="en-CA" altLang="en-US">
              <a:latin typeface="Arial" panose="020B0604020202090204" pitchFamily="34" charset="0"/>
              <a:cs typeface="Arial" panose="020B0604020202090204" pitchFamily="34" charset="0"/>
            </a:endParaRPr>
          </a:p>
          <a:p>
            <a:pPr lvl="1"/>
            <a:r>
              <a:rPr lang="en-CA" altLang="en-US">
                <a:latin typeface="Arial" panose="020B0604020202090204" pitchFamily="34" charset="0"/>
                <a:cs typeface="Arial" panose="020B0604020202090204" pitchFamily="34" charset="0"/>
              </a:rPr>
              <a:t>Determining if the vertex </a:t>
            </a:r>
            <a:r>
              <a:rPr lang="en-CA" altLang="en-US" i="1">
                <a:latin typeface="Times New Roman" panose="02020503050405090304" pitchFamily="18" charset="0"/>
                <a:cs typeface="Times New Roman" panose="02020503050405090304" pitchFamily="18" charset="0"/>
              </a:rPr>
              <a:t>v</a:t>
            </a:r>
            <a:r>
              <a:rPr lang="en-CA" altLang="en-US" i="1" baseline="-25000">
                <a:latin typeface="Times New Roman" panose="02020503050405090304" pitchFamily="18" charset="0"/>
                <a:cs typeface="Times New Roman" panose="02020503050405090304" pitchFamily="18" charset="0"/>
              </a:rPr>
              <a:t>k</a:t>
            </a:r>
            <a:r>
              <a:rPr lang="en-CA" altLang="en-US">
                <a:latin typeface="Arial" panose="020B0604020202090204" pitchFamily="34" charset="0"/>
                <a:cs typeface="Arial" panose="020B0604020202090204" pitchFamily="34" charset="0"/>
              </a:rPr>
              <a:t> is visited is fast:  </a:t>
            </a:r>
            <a:r>
              <a:rPr lang="en-US" altLang="en-US">
                <a:latin typeface="Symbol" panose="05050102010706020507" pitchFamily="18" charset="2"/>
                <a:cs typeface="Arial" panose="020B0604020202090204" pitchFamily="34" charset="0"/>
              </a:rPr>
              <a:t>Q</a:t>
            </a:r>
            <a:r>
              <a:rPr lang="en-US" altLang="en-US">
                <a:latin typeface="Times New Roman" panose="02020503050405090304" pitchFamily="18" charset="0"/>
                <a:cs typeface="Times New Roman" panose="02020503050405090304" pitchFamily="18" charset="0"/>
              </a:rPr>
              <a:t>(1)</a:t>
            </a:r>
            <a:r>
              <a:rPr lang="en-US" altLang="en-US">
                <a:latin typeface="Arial" panose="020B0604020202090204" pitchFamily="34" charset="0"/>
                <a:cs typeface="Arial" panose="020B0604020202090204" pitchFamily="34" charset="0"/>
              </a:rPr>
              <a:t> </a:t>
            </a:r>
            <a:endParaRPr lang="en-CA" altLang="en-US">
              <a:latin typeface="Arial" panose="020B0604020202090204" pitchFamily="34" charset="0"/>
              <a:cs typeface="Arial" panose="020B0604020202090204" pitchFamily="34" charset="0"/>
            </a:endParaRPr>
          </a:p>
          <a:p>
            <a:pPr lvl="1">
              <a:buFont typeface="Arial" panose="020B0604020202090204" pitchFamily="34" charset="0"/>
              <a:buNone/>
            </a:pPr>
            <a:endParaRPr lang="en-CA" altLang="en-US">
              <a:latin typeface="Arial" panose="020B0604020202090204" pitchFamily="34" charset="0"/>
              <a:cs typeface="Arial" panose="020B0604020202090204" pitchFamily="34" charset="0"/>
            </a:endParaRPr>
          </a:p>
          <a:p>
            <a:pPr lvl="1">
              <a:buFont typeface="Arial" panose="020B0604020202090204" pitchFamily="34" charset="0"/>
              <a:buNone/>
            </a:pPr>
            <a:r>
              <a:rPr lang="en-CA" altLang="en-US" sz="1400">
                <a:latin typeface="Consolas" panose="020B0609020204030204" pitchFamily="49" charset="0"/>
                <a:cs typeface="Consolas" panose="020B0609020204030204" pitchFamily="49" charset="0"/>
              </a:rPr>
              <a:t>	bool is_unvisited( int k ) const {</a:t>
            </a:r>
            <a:endParaRPr lang="en-CA" altLang="en-US" sz="1400">
              <a:latin typeface="Consolas" panose="020B0609020204030204" pitchFamily="49" charset="0"/>
              <a:cs typeface="Consolas" panose="020B0609020204030204" pitchFamily="49" charset="0"/>
            </a:endParaRPr>
          </a:p>
          <a:p>
            <a:pPr lvl="1">
              <a:buFont typeface="Arial" panose="020B0604020202090204" pitchFamily="34" charset="0"/>
              <a:buNone/>
            </a:pPr>
            <a:r>
              <a:rPr lang="en-CA" altLang="en-US" sz="1400">
                <a:latin typeface="Consolas" panose="020B0609020204030204" pitchFamily="49" charset="0"/>
                <a:cs typeface="Consolas" panose="020B0609020204030204" pitchFamily="49" charset="0"/>
              </a:rPr>
              <a:t>	    return loc_in_unvisited[k] &lt; count &amp;&amp;</a:t>
            </a:r>
            <a:endParaRPr lang="en-CA" altLang="en-US" sz="1400">
              <a:latin typeface="Consolas" panose="020B0609020204030204" pitchFamily="49" charset="0"/>
              <a:cs typeface="Consolas" panose="020B0609020204030204" pitchFamily="49" charset="0"/>
            </a:endParaRPr>
          </a:p>
          <a:p>
            <a:pPr lvl="1">
              <a:buFont typeface="Arial" panose="020B0604020202090204" pitchFamily="34" charset="0"/>
              <a:buNone/>
            </a:pPr>
            <a:r>
              <a:rPr lang="en-CA" altLang="en-US" sz="1400">
                <a:latin typeface="Consolas" panose="020B0609020204030204" pitchFamily="49" charset="0"/>
                <a:cs typeface="Consolas" panose="020B0609020204030204" pitchFamily="49" charset="0"/>
              </a:rPr>
              <a:t>	           unvisited[ loc_in_unvisited[k] ] == k;</a:t>
            </a:r>
            <a:endParaRPr lang="en-CA" altLang="en-US" sz="1400">
              <a:latin typeface="Consolas" panose="020B0609020204030204" pitchFamily="49" charset="0"/>
              <a:cs typeface="Consolas" panose="020B0609020204030204" pitchFamily="49" charset="0"/>
            </a:endParaRPr>
          </a:p>
          <a:p>
            <a:pPr lvl="1">
              <a:buFont typeface="Arial" panose="020B0604020202090204" pitchFamily="34" charset="0"/>
              <a:buNone/>
            </a:pPr>
            <a:r>
              <a:rPr lang="en-CA" altLang="en-US" sz="1400">
                <a:latin typeface="Consolas" panose="020B0609020204030204" pitchFamily="49" charset="0"/>
                <a:cs typeface="Consolas" panose="020B0609020204030204" pitchFamily="49" charset="0"/>
              </a:rPr>
              <a:t>	}</a:t>
            </a:r>
            <a:endParaRPr lang="en-CA" altLang="en-US" sz="1400">
              <a:latin typeface="Consolas" panose="020B0609020204030204" pitchFamily="49" charset="0"/>
              <a:cs typeface="Consolas" panose="020B0609020204030204" pitchFamily="49" charset="0"/>
            </a:endParaRP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altLang="en-US">
                <a:latin typeface="Arial" panose="020B0604020202090204" pitchFamily="34" charset="0"/>
                <a:cs typeface="Arial" panose="020B0604020202090204" pitchFamily="34" charset="0"/>
              </a:rPr>
              <a:t>Tracking Unvisited Vertices</a:t>
            </a:r>
            <a:endParaRPr lang="en-CA" altLang="en-US">
              <a:latin typeface="Arial" panose="020B0604020202090204" pitchFamily="34" charset="0"/>
              <a:cs typeface="Arial" panose="020B0604020202090204" pitchFamily="34" charset="0"/>
            </a:endParaRPr>
          </a:p>
        </p:txBody>
      </p:sp>
      <p:sp>
        <p:nvSpPr>
          <p:cNvPr id="52227" name="Content Placeholder 2"/>
          <p:cNvSpPr>
            <a:spLocks noGrp="1"/>
          </p:cNvSpPr>
          <p:nvPr>
            <p:ph idx="1"/>
          </p:nvPr>
        </p:nvSpPr>
        <p:spPr/>
        <p:txBody>
          <a:bodyPr/>
          <a:lstStyle/>
          <a:p>
            <a:pPr>
              <a:buFont typeface="Arial" panose="020B0604020202090204" pitchFamily="34" charset="0"/>
              <a:buNone/>
            </a:pPr>
            <a:r>
              <a:rPr lang="en-CA" altLang="en-US">
                <a:latin typeface="Arial" panose="020B0604020202090204" pitchFamily="34" charset="0"/>
                <a:cs typeface="Arial" panose="020B0604020202090204" pitchFamily="34" charset="0"/>
              </a:rPr>
              <a:t>	The actual algorithm is exceptionally fast:</a:t>
            </a:r>
            <a:endParaRPr lang="en-CA" altLang="en-US">
              <a:latin typeface="Arial" panose="020B0604020202090204" pitchFamily="34" charset="0"/>
              <a:cs typeface="Arial" panose="020B0604020202090204" pitchFamily="34" charset="0"/>
            </a:endParaRPr>
          </a:p>
          <a:p>
            <a:pPr lvl="1"/>
            <a:r>
              <a:rPr lang="en-CA" altLang="en-US">
                <a:latin typeface="Arial" panose="020B0604020202090204" pitchFamily="34" charset="0"/>
                <a:cs typeface="Arial" panose="020B0604020202090204" pitchFamily="34" charset="0"/>
              </a:rPr>
              <a:t>Marking vertex </a:t>
            </a:r>
            <a:r>
              <a:rPr lang="en-CA" altLang="en-US" i="1">
                <a:latin typeface="Times New Roman" panose="02020503050405090304" pitchFamily="18" charset="0"/>
                <a:cs typeface="Times New Roman" panose="02020503050405090304" pitchFamily="18" charset="0"/>
              </a:rPr>
              <a:t>v</a:t>
            </a:r>
            <a:r>
              <a:rPr lang="en-CA" altLang="en-US" i="1" baseline="-25000">
                <a:latin typeface="Times New Roman" panose="02020503050405090304" pitchFamily="18" charset="0"/>
                <a:cs typeface="Times New Roman" panose="02020503050405090304" pitchFamily="18" charset="0"/>
              </a:rPr>
              <a:t>k</a:t>
            </a:r>
            <a:r>
              <a:rPr lang="en-CA" altLang="en-US">
                <a:latin typeface="Arial" panose="020B0604020202090204" pitchFamily="34" charset="0"/>
                <a:cs typeface="Arial" panose="020B0604020202090204" pitchFamily="34" charset="0"/>
              </a:rPr>
              <a:t> as having been visited is also fast:  </a:t>
            </a:r>
            <a:r>
              <a:rPr lang="en-US" altLang="en-US">
                <a:latin typeface="Symbol" panose="05050102010706020507" pitchFamily="18" charset="2"/>
                <a:cs typeface="Arial" panose="020B0604020202090204" pitchFamily="34" charset="0"/>
              </a:rPr>
              <a:t>Q</a:t>
            </a:r>
            <a:r>
              <a:rPr lang="en-US" altLang="en-US">
                <a:latin typeface="Times New Roman" panose="02020503050405090304" pitchFamily="18" charset="0"/>
                <a:cs typeface="Times New Roman" panose="02020503050405090304" pitchFamily="18" charset="0"/>
              </a:rPr>
              <a:t>(1)</a:t>
            </a:r>
            <a:r>
              <a:rPr lang="en-US" altLang="en-US">
                <a:latin typeface="Arial" panose="020B0604020202090204" pitchFamily="34" charset="0"/>
                <a:cs typeface="Arial" panose="020B0604020202090204" pitchFamily="34" charset="0"/>
              </a:rPr>
              <a:t> </a:t>
            </a:r>
            <a:endParaRPr lang="en-CA" altLang="en-US">
              <a:latin typeface="Arial" panose="020B0604020202090204" pitchFamily="34" charset="0"/>
              <a:cs typeface="Arial" panose="020B0604020202090204" pitchFamily="34" charset="0"/>
            </a:endParaRPr>
          </a:p>
          <a:p>
            <a:pPr lvl="1">
              <a:buFont typeface="Arial" panose="020B0604020202090204" pitchFamily="34" charset="0"/>
              <a:buNone/>
            </a:pPr>
            <a:endParaRPr lang="en-CA" altLang="en-US">
              <a:latin typeface="Arial" panose="020B0604020202090204" pitchFamily="34" charset="0"/>
              <a:cs typeface="Arial" panose="020B0604020202090204" pitchFamily="34" charset="0"/>
            </a:endParaRPr>
          </a:p>
          <a:p>
            <a:pPr lvl="1">
              <a:buFont typeface="Arial" panose="020B0604020202090204" pitchFamily="34" charset="0"/>
              <a:buNone/>
            </a:pPr>
            <a:r>
              <a:rPr lang="en-CA" altLang="en-US" sz="1400">
                <a:latin typeface="Consolas" panose="020B0609020204030204" pitchFamily="49" charset="0"/>
                <a:cs typeface="Consolas" panose="020B0609020204030204" pitchFamily="49" charset="0"/>
              </a:rPr>
              <a:t>	void erase( int k ) {</a:t>
            </a:r>
            <a:endParaRPr lang="en-CA" altLang="en-US" sz="1400">
              <a:latin typeface="Consolas" panose="020B0609020204030204" pitchFamily="49" charset="0"/>
              <a:cs typeface="Consolas" panose="020B0609020204030204" pitchFamily="49" charset="0"/>
            </a:endParaRPr>
          </a:p>
          <a:p>
            <a:pPr lvl="1">
              <a:buFont typeface="Arial" panose="020B0604020202090204" pitchFamily="34" charset="0"/>
              <a:buNone/>
            </a:pPr>
            <a:r>
              <a:rPr lang="en-CA" altLang="en-US" sz="1400">
                <a:latin typeface="Consolas" panose="020B0609020204030204" pitchFamily="49" charset="0"/>
                <a:cs typeface="Consolas" panose="020B0609020204030204" pitchFamily="49" charset="0"/>
              </a:rPr>
              <a:t>	    if ( !is_unvisited() ) {</a:t>
            </a:r>
            <a:endParaRPr lang="en-CA" altLang="en-US" sz="1400">
              <a:latin typeface="Consolas" panose="020B0609020204030204" pitchFamily="49" charset="0"/>
              <a:cs typeface="Consolas" panose="020B0609020204030204" pitchFamily="49" charset="0"/>
            </a:endParaRPr>
          </a:p>
          <a:p>
            <a:pPr lvl="1">
              <a:buFont typeface="Arial" panose="020B0604020202090204" pitchFamily="34" charset="0"/>
              <a:buNone/>
            </a:pPr>
            <a:r>
              <a:rPr lang="en-CA" altLang="en-US" sz="1400">
                <a:latin typeface="Consolas" panose="020B0609020204030204" pitchFamily="49" charset="0"/>
                <a:cs typeface="Consolas" panose="020B0609020204030204" pitchFamily="49" charset="0"/>
              </a:rPr>
              <a:t>	        return;    // It has already been marked as visited</a:t>
            </a:r>
            <a:endParaRPr lang="en-CA" altLang="en-US" sz="1400">
              <a:latin typeface="Consolas" panose="020B0609020204030204" pitchFamily="49" charset="0"/>
              <a:cs typeface="Consolas" panose="020B0609020204030204" pitchFamily="49" charset="0"/>
            </a:endParaRPr>
          </a:p>
          <a:p>
            <a:pPr lvl="1">
              <a:buFont typeface="Arial" panose="020B0604020202090204" pitchFamily="34" charset="0"/>
              <a:buNone/>
            </a:pPr>
            <a:r>
              <a:rPr lang="en-CA" altLang="en-US" sz="1400">
                <a:latin typeface="Consolas" panose="020B0609020204030204" pitchFamily="49" charset="0"/>
                <a:cs typeface="Consolas" panose="020B0609020204030204" pitchFamily="49" charset="0"/>
              </a:rPr>
              <a:t>	    }</a:t>
            </a:r>
            <a:endParaRPr lang="en-CA" altLang="en-US" sz="1400">
              <a:latin typeface="Consolas" panose="020B0609020204030204" pitchFamily="49" charset="0"/>
              <a:cs typeface="Consolas" panose="020B0609020204030204" pitchFamily="49" charset="0"/>
            </a:endParaRPr>
          </a:p>
          <a:p>
            <a:pPr lvl="1">
              <a:buFont typeface="Arial" panose="020B0604020202090204" pitchFamily="34" charset="0"/>
              <a:buNone/>
            </a:pPr>
            <a:endParaRPr lang="en-CA" altLang="en-US" sz="1400">
              <a:latin typeface="Consolas" panose="020B0609020204030204" pitchFamily="49" charset="0"/>
              <a:cs typeface="Consolas" panose="020B0609020204030204" pitchFamily="49" charset="0"/>
            </a:endParaRPr>
          </a:p>
          <a:p>
            <a:pPr lvl="1">
              <a:buFont typeface="Arial" panose="020B0604020202090204" pitchFamily="34" charset="0"/>
              <a:buNone/>
            </a:pPr>
            <a:r>
              <a:rPr lang="en-CA" altLang="en-US" sz="1400">
                <a:latin typeface="Consolas" panose="020B0609020204030204" pitchFamily="49" charset="0"/>
                <a:cs typeface="Consolas" panose="020B0609020204030204" pitchFamily="49" charset="0"/>
              </a:rPr>
              <a:t>	    --count;</a:t>
            </a:r>
            <a:endParaRPr lang="en-CA" altLang="en-US" sz="1400">
              <a:latin typeface="Consolas" panose="020B0609020204030204" pitchFamily="49" charset="0"/>
              <a:cs typeface="Consolas" panose="020B0609020204030204" pitchFamily="49" charset="0"/>
            </a:endParaRPr>
          </a:p>
          <a:p>
            <a:pPr lvl="1">
              <a:buFont typeface="Arial" panose="020B0604020202090204" pitchFamily="34" charset="0"/>
              <a:buNone/>
            </a:pPr>
            <a:r>
              <a:rPr lang="en-CA" altLang="en-US" sz="1400">
                <a:latin typeface="Consolas" panose="020B0609020204030204" pitchFamily="49" charset="0"/>
                <a:cs typeface="Consolas" panose="020B0609020204030204" pitchFamily="49" charset="0"/>
              </a:rPr>
              <a:t>	    int posn = loc_in_unvisited[k];</a:t>
            </a:r>
            <a:endParaRPr lang="en-CA" altLang="en-US" sz="1400">
              <a:latin typeface="Consolas" panose="020B0609020204030204" pitchFamily="49" charset="0"/>
              <a:cs typeface="Consolas" panose="020B0609020204030204" pitchFamily="49" charset="0"/>
            </a:endParaRPr>
          </a:p>
          <a:p>
            <a:pPr lvl="1">
              <a:buFont typeface="Arial" panose="020B0604020202090204" pitchFamily="34" charset="0"/>
              <a:buNone/>
            </a:pPr>
            <a:r>
              <a:rPr lang="en-CA" altLang="en-US" sz="1400">
                <a:latin typeface="Consolas" panose="020B0609020204030204" pitchFamily="49" charset="0"/>
                <a:cs typeface="Consolas" panose="020B0609020204030204" pitchFamily="49" charset="0"/>
              </a:rPr>
              <a:t>	    unvisited[posn] = unvisited[count];</a:t>
            </a:r>
            <a:endParaRPr lang="en-CA" altLang="en-US" sz="1400">
              <a:latin typeface="Consolas" panose="020B0609020204030204" pitchFamily="49" charset="0"/>
              <a:cs typeface="Consolas" panose="020B0609020204030204" pitchFamily="49" charset="0"/>
            </a:endParaRPr>
          </a:p>
          <a:p>
            <a:pPr lvl="1">
              <a:buFont typeface="Arial" panose="020B0604020202090204" pitchFamily="34" charset="0"/>
              <a:buNone/>
            </a:pPr>
            <a:r>
              <a:rPr lang="en-CA" altLang="en-US" sz="1400">
                <a:latin typeface="Consolas" panose="020B0609020204030204" pitchFamily="49" charset="0"/>
                <a:cs typeface="Consolas" panose="020B0609020204030204" pitchFamily="49" charset="0"/>
              </a:rPr>
              <a:t>	    loc_in_unvisited[unvisited[count]] = posn;</a:t>
            </a:r>
            <a:endParaRPr lang="en-CA" altLang="en-US" sz="1400">
              <a:latin typeface="Consolas" panose="020B0609020204030204" pitchFamily="49" charset="0"/>
              <a:cs typeface="Consolas" panose="020B0609020204030204" pitchFamily="49" charset="0"/>
            </a:endParaRPr>
          </a:p>
          <a:p>
            <a:pPr lvl="1">
              <a:buFont typeface="Arial" panose="020B0604020202090204" pitchFamily="34" charset="0"/>
              <a:buNone/>
            </a:pPr>
            <a:r>
              <a:rPr lang="en-CA" altLang="en-US" sz="1400">
                <a:latin typeface="Consolas" panose="020B0609020204030204" pitchFamily="49" charset="0"/>
                <a:cs typeface="Consolas" panose="020B0609020204030204" pitchFamily="49" charset="0"/>
              </a:rPr>
              <a:t>	}</a:t>
            </a:r>
            <a:endParaRPr lang="en-CA" altLang="en-US" sz="1400">
              <a:latin typeface="Consolas" panose="020B0609020204030204" pitchFamily="49" charset="0"/>
              <a:cs typeface="Consolas" panose="020B0609020204030204" pitchFamily="49" charset="0"/>
            </a:endParaRP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altLang="en-US">
                <a:latin typeface="Arial" panose="020B0604020202090204" pitchFamily="34" charset="0"/>
                <a:cs typeface="Arial" panose="020B0604020202090204" pitchFamily="34" charset="0"/>
              </a:rPr>
              <a:t>Tracking Unvisited Vertices</a:t>
            </a:r>
            <a:endParaRPr lang="en-CA" altLang="en-US">
              <a:latin typeface="Arial" panose="020B0604020202090204" pitchFamily="34" charset="0"/>
              <a:cs typeface="Arial" panose="020B0604020202090204" pitchFamily="34" charset="0"/>
            </a:endParaRPr>
          </a:p>
        </p:txBody>
      </p:sp>
      <p:sp>
        <p:nvSpPr>
          <p:cNvPr id="53251" name="Content Placeholder 2"/>
          <p:cNvSpPr>
            <a:spLocks noGrp="1"/>
          </p:cNvSpPr>
          <p:nvPr>
            <p:ph idx="1"/>
          </p:nvPr>
        </p:nvSpPr>
        <p:spPr/>
        <p:txBody>
          <a:bodyPr/>
          <a:lstStyle/>
          <a:p>
            <a:pPr>
              <a:buFont typeface="Arial" panose="020B0604020202090204" pitchFamily="34" charset="0"/>
              <a:buNone/>
            </a:pPr>
            <a:r>
              <a:rPr lang="en-CA" altLang="en-US">
                <a:latin typeface="Arial" panose="020B0604020202090204" pitchFamily="34" charset="0"/>
                <a:cs typeface="Arial" panose="020B0604020202090204" pitchFamily="34" charset="0"/>
              </a:rPr>
              <a:t>	The actual algorithm is exceptionally fast:</a:t>
            </a:r>
            <a:endParaRPr lang="en-CA" altLang="en-US">
              <a:latin typeface="Arial" panose="020B0604020202090204" pitchFamily="34" charset="0"/>
              <a:cs typeface="Arial" panose="020B0604020202090204" pitchFamily="34" charset="0"/>
            </a:endParaRPr>
          </a:p>
          <a:p>
            <a:pPr lvl="1"/>
            <a:r>
              <a:rPr lang="en-CA" altLang="en-US">
                <a:latin typeface="Arial" panose="020B0604020202090204" pitchFamily="34" charset="0"/>
                <a:cs typeface="Arial" panose="020B0604020202090204" pitchFamily="34" charset="0"/>
              </a:rPr>
              <a:t>Returning a vertex that is unvisited is also fast:  </a:t>
            </a:r>
            <a:r>
              <a:rPr lang="en-US" altLang="en-US">
                <a:latin typeface="Symbol" panose="05050102010706020507" pitchFamily="18" charset="2"/>
                <a:cs typeface="Arial" panose="020B0604020202090204" pitchFamily="34" charset="0"/>
              </a:rPr>
              <a:t>Q</a:t>
            </a:r>
            <a:r>
              <a:rPr lang="en-US" altLang="en-US">
                <a:latin typeface="Times New Roman" panose="02020503050405090304" pitchFamily="18" charset="0"/>
                <a:cs typeface="Times New Roman" panose="02020503050405090304" pitchFamily="18" charset="0"/>
              </a:rPr>
              <a:t>(1)</a:t>
            </a:r>
            <a:r>
              <a:rPr lang="en-US" altLang="en-US">
                <a:latin typeface="Arial" panose="020B0604020202090204" pitchFamily="34" charset="0"/>
                <a:cs typeface="Arial" panose="020B0604020202090204" pitchFamily="34" charset="0"/>
              </a:rPr>
              <a:t> </a:t>
            </a:r>
            <a:endParaRPr lang="en-CA" altLang="en-US">
              <a:latin typeface="Arial" panose="020B0604020202090204" pitchFamily="34" charset="0"/>
              <a:cs typeface="Arial" panose="020B0604020202090204" pitchFamily="34" charset="0"/>
            </a:endParaRPr>
          </a:p>
          <a:p>
            <a:pPr lvl="1">
              <a:buFont typeface="Arial" panose="020B0604020202090204" pitchFamily="34" charset="0"/>
              <a:buNone/>
            </a:pPr>
            <a:endParaRPr lang="en-CA" altLang="en-US">
              <a:latin typeface="Arial" panose="020B0604020202090204" pitchFamily="34" charset="0"/>
              <a:cs typeface="Arial" panose="020B0604020202090204" pitchFamily="34" charset="0"/>
            </a:endParaRPr>
          </a:p>
          <a:p>
            <a:pPr lvl="1">
              <a:buFont typeface="Arial" panose="020B0604020202090204" pitchFamily="34" charset="0"/>
              <a:buNone/>
            </a:pPr>
            <a:r>
              <a:rPr lang="en-CA" altLang="en-US" sz="1400">
                <a:latin typeface="Consolas" panose="020B0609020204030204" pitchFamily="49" charset="0"/>
                <a:cs typeface="Consolas" panose="020B0609020204030204" pitchFamily="49" charset="0"/>
              </a:rPr>
              <a:t>	int return unvisited() {</a:t>
            </a:r>
            <a:endParaRPr lang="en-CA" altLang="en-US" sz="1400">
              <a:latin typeface="Consolas" panose="020B0609020204030204" pitchFamily="49" charset="0"/>
              <a:cs typeface="Consolas" panose="020B0609020204030204" pitchFamily="49" charset="0"/>
            </a:endParaRPr>
          </a:p>
          <a:p>
            <a:pPr lvl="1">
              <a:buFont typeface="Arial" panose="020B0604020202090204" pitchFamily="34" charset="0"/>
              <a:buNone/>
            </a:pPr>
            <a:r>
              <a:rPr lang="en-CA" altLang="en-US" sz="1400">
                <a:latin typeface="Consolas" panose="020B0609020204030204" pitchFamily="49" charset="0"/>
                <a:cs typeface="Consolas" panose="020B0609020204030204" pitchFamily="49" charset="0"/>
              </a:rPr>
              <a:t>	    if ( count == 0 ) {</a:t>
            </a:r>
            <a:endParaRPr lang="en-CA" altLang="en-US" sz="1400">
              <a:latin typeface="Consolas" panose="020B0609020204030204" pitchFamily="49" charset="0"/>
              <a:cs typeface="Consolas" panose="020B0609020204030204" pitchFamily="49" charset="0"/>
            </a:endParaRPr>
          </a:p>
          <a:p>
            <a:pPr lvl="1">
              <a:buFont typeface="Arial" panose="020B0604020202090204" pitchFamily="34" charset="0"/>
              <a:buNone/>
            </a:pPr>
            <a:r>
              <a:rPr lang="en-CA" altLang="en-US" sz="1400">
                <a:latin typeface="Consolas" panose="020B0609020204030204" pitchFamily="49" charset="0"/>
                <a:cs typeface="Consolas" panose="020B0609020204030204" pitchFamily="49" charset="0"/>
              </a:rPr>
              <a:t>	        throw underflow();</a:t>
            </a:r>
            <a:endParaRPr lang="en-CA" altLang="en-US" sz="1400">
              <a:latin typeface="Consolas" panose="020B0609020204030204" pitchFamily="49" charset="0"/>
              <a:cs typeface="Consolas" panose="020B0609020204030204" pitchFamily="49" charset="0"/>
            </a:endParaRPr>
          </a:p>
          <a:p>
            <a:pPr lvl="1">
              <a:buFont typeface="Arial" panose="020B0604020202090204" pitchFamily="34" charset="0"/>
              <a:buNone/>
            </a:pPr>
            <a:r>
              <a:rPr lang="en-CA" altLang="en-US" sz="1400">
                <a:latin typeface="Consolas" panose="020B0609020204030204" pitchFamily="49" charset="0"/>
                <a:cs typeface="Consolas" panose="020B0609020204030204" pitchFamily="49" charset="0"/>
              </a:rPr>
              <a:t>	    }</a:t>
            </a:r>
            <a:endParaRPr lang="en-CA" altLang="en-US" sz="1400">
              <a:latin typeface="Consolas" panose="020B0609020204030204" pitchFamily="49" charset="0"/>
              <a:cs typeface="Consolas" panose="020B0609020204030204" pitchFamily="49" charset="0"/>
            </a:endParaRPr>
          </a:p>
          <a:p>
            <a:pPr lvl="1">
              <a:buFont typeface="Arial" panose="020B0604020202090204" pitchFamily="34" charset="0"/>
              <a:buNone/>
            </a:pPr>
            <a:endParaRPr lang="en-CA" altLang="en-US" sz="1400">
              <a:latin typeface="Consolas" panose="020B0609020204030204" pitchFamily="49" charset="0"/>
              <a:cs typeface="Consolas" panose="020B0609020204030204" pitchFamily="49" charset="0"/>
            </a:endParaRPr>
          </a:p>
          <a:p>
            <a:pPr lvl="1">
              <a:buFont typeface="Arial" panose="020B0604020202090204" pitchFamily="34" charset="0"/>
              <a:buNone/>
            </a:pPr>
            <a:r>
              <a:rPr lang="en-CA" altLang="en-US" sz="1400">
                <a:latin typeface="Consolas" panose="020B0609020204030204" pitchFamily="49" charset="0"/>
                <a:cs typeface="Consolas" panose="020B0609020204030204" pitchFamily="49" charset="0"/>
              </a:rPr>
              <a:t>	    --count;</a:t>
            </a:r>
            <a:endParaRPr lang="en-CA" altLang="en-US" sz="1400">
              <a:latin typeface="Consolas" panose="020B0609020204030204" pitchFamily="49" charset="0"/>
              <a:cs typeface="Consolas" panose="020B0609020204030204" pitchFamily="49" charset="0"/>
            </a:endParaRPr>
          </a:p>
          <a:p>
            <a:pPr lvl="1">
              <a:buFont typeface="Arial" panose="020B0604020202090204" pitchFamily="34" charset="0"/>
              <a:buNone/>
            </a:pPr>
            <a:r>
              <a:rPr lang="en-CA" altLang="en-US" sz="1400">
                <a:latin typeface="Consolas" panose="020B0609020204030204" pitchFamily="49" charset="0"/>
                <a:cs typeface="Consolas" panose="020B0609020204030204" pitchFamily="49" charset="0"/>
              </a:rPr>
              <a:t>	    return unvisited[count];</a:t>
            </a:r>
            <a:endParaRPr lang="en-CA" altLang="en-US" sz="1400">
              <a:latin typeface="Consolas" panose="020B0609020204030204" pitchFamily="49" charset="0"/>
              <a:cs typeface="Consolas" panose="020B0609020204030204" pitchFamily="49" charset="0"/>
            </a:endParaRPr>
          </a:p>
          <a:p>
            <a:pPr lvl="1">
              <a:buFont typeface="Arial" panose="020B0604020202090204" pitchFamily="34" charset="0"/>
              <a:buNone/>
            </a:pPr>
            <a:r>
              <a:rPr lang="en-CA" altLang="en-US" sz="1400">
                <a:latin typeface="Consolas" panose="020B0609020204030204" pitchFamily="49" charset="0"/>
                <a:cs typeface="Consolas" panose="020B0609020204030204" pitchFamily="49" charset="0"/>
              </a:rPr>
              <a:t>	}</a:t>
            </a:r>
            <a:endParaRPr lang="en-CA" altLang="en-US" sz="1400">
              <a:latin typeface="Consolas" panose="020B0609020204030204" pitchFamily="49" charset="0"/>
              <a:cs typeface="Consolas" panose="020B0609020204030204" pitchFamily="49" charset="0"/>
            </a:endParaRPr>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Summary</a:t>
            </a:r>
            <a:endParaRPr lang="en-CA" dirty="0"/>
          </a:p>
        </p:txBody>
      </p:sp>
      <p:sp>
        <p:nvSpPr>
          <p:cNvPr id="3" name="Content Placeholder 2"/>
          <p:cNvSpPr>
            <a:spLocks noGrp="1"/>
          </p:cNvSpPr>
          <p:nvPr>
            <p:ph idx="1"/>
          </p:nvPr>
        </p:nvSpPr>
        <p:spPr/>
        <p:txBody>
          <a:bodyPr/>
          <a:lstStyle/>
          <a:p>
            <a:pPr marL="355600" indent="-355600">
              <a:buNone/>
            </a:pPr>
            <a:r>
              <a:rPr lang="en-CA" dirty="0"/>
              <a:t>	This topic covered connectedness</a:t>
            </a:r>
            <a:endParaRPr lang="en-CA" dirty="0"/>
          </a:p>
          <a:p>
            <a:pPr lvl="1"/>
            <a:r>
              <a:rPr lang="en-CA" dirty="0"/>
              <a:t>Determining if two vertices are connected</a:t>
            </a:r>
            <a:endParaRPr lang="en-CA" dirty="0"/>
          </a:p>
          <a:p>
            <a:pPr lvl="1"/>
            <a:r>
              <a:rPr lang="en-CA" dirty="0"/>
              <a:t>Determining the connected sub-graphs of a graph</a:t>
            </a:r>
            <a:endParaRPr lang="en-CA" dirty="0"/>
          </a:p>
          <a:p>
            <a:pPr lvl="1"/>
            <a:r>
              <a:rPr lang="en-CA" dirty="0"/>
              <a:t>Tracking unvisited vertices</a:t>
            </a:r>
            <a:endParaRPr lang="en-CA" dirty="0"/>
          </a:p>
          <a:p>
            <a:pPr lvl="1"/>
            <a:endParaRPr lang="en-CA" dirty="0"/>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9011" name="Picture 3"/>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2474705" y="2708920"/>
            <a:ext cx="4486283" cy="242184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a:t>Example</a:t>
            </a:r>
            <a:endParaRPr lang="en-CA" dirty="0"/>
          </a:p>
        </p:txBody>
      </p:sp>
      <p:sp>
        <p:nvSpPr>
          <p:cNvPr id="3" name="Content Placeholder 2"/>
          <p:cNvSpPr>
            <a:spLocks noGrp="1"/>
          </p:cNvSpPr>
          <p:nvPr>
            <p:ph idx="1"/>
          </p:nvPr>
        </p:nvSpPr>
        <p:spPr/>
        <p:txBody>
          <a:bodyPr/>
          <a:lstStyle/>
          <a:p>
            <a:pPr marL="357505" indent="-357505">
              <a:buNone/>
            </a:pPr>
            <a:r>
              <a:rPr lang="en-CA" dirty="0"/>
              <a:t>	Consider this graph</a:t>
            </a:r>
            <a:endParaRPr lang="en-CA"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atin typeface="Arial" panose="020B0604020202090204" pitchFamily="34" charset="0"/>
                <a:cs typeface="Arial" panose="020B0604020202090204" pitchFamily="34" charset="0"/>
              </a:rPr>
              <a:t>References</a:t>
            </a:r>
            <a:endParaRPr lang="en-US">
              <a:latin typeface="Arial" panose="020B0604020202090204" pitchFamily="34" charset="0"/>
              <a:cs typeface="Arial" panose="020B0604020202090204" pitchFamily="34" charset="0"/>
            </a:endParaRPr>
          </a:p>
        </p:txBody>
      </p:sp>
      <p:sp>
        <p:nvSpPr>
          <p:cNvPr id="20483" name="Rectangle 3"/>
          <p:cNvSpPr>
            <a:spLocks noGrp="1" noChangeArrowheads="1"/>
          </p:cNvSpPr>
          <p:nvPr>
            <p:ph type="body" idx="1"/>
          </p:nvPr>
        </p:nvSpPr>
        <p:spPr/>
        <p:txBody>
          <a:bodyPr/>
          <a:lstStyle/>
          <a:p>
            <a:pPr marL="533400" indent="-533400">
              <a:buFontTx/>
              <a:buNone/>
              <a:defRPr/>
            </a:pPr>
            <a:r>
              <a:rPr lang="en-US" sz="1400" dirty="0">
                <a:latin typeface="Arial" panose="020B0604020202090204" pitchFamily="34" charset="0"/>
                <a:cs typeface="Arial" panose="020B0604020202090204" pitchFamily="34" charset="0"/>
              </a:rPr>
              <a:t>	Wikipedia, http://en.wikipedia.org/wiki/Connectivity_(graph_theory)</a:t>
            </a:r>
            <a:endParaRPr lang="en-US" sz="1400" dirty="0">
              <a:latin typeface="Arial" panose="020B0604020202090204" pitchFamily="34" charset="0"/>
              <a:cs typeface="Arial" panose="020B0604020202090204" pitchFamily="34" charset="0"/>
            </a:endParaRPr>
          </a:p>
          <a:p>
            <a:pPr marL="533400" indent="-533400">
              <a:buFontTx/>
              <a:buNone/>
              <a:defRPr/>
            </a:pPr>
            <a:r>
              <a:rPr lang="en-US" sz="1400" dirty="0">
                <a:latin typeface="Arial" panose="020B0604020202090204" pitchFamily="34" charset="0"/>
                <a:cs typeface="Arial" panose="020B0604020202090204" pitchFamily="34" charset="0"/>
              </a:rPr>
              <a:t>		</a:t>
            </a:r>
            <a:endParaRPr lang="en-US" sz="1400" dirty="0">
              <a:latin typeface="Arial" panose="020B0604020202090204" pitchFamily="34" charset="0"/>
              <a:cs typeface="Arial" panose="020B0604020202090204" pitchFamily="34" charset="0"/>
            </a:endParaRPr>
          </a:p>
          <a:p>
            <a:pPr marL="533400" indent="-533400" algn="just">
              <a:buFont typeface="Arial" panose="020B0604020202090204" pitchFamily="34" charset="0"/>
              <a:buNone/>
              <a:defRPr/>
            </a:pPr>
            <a:r>
              <a:rPr lang="en-US" sz="1400" dirty="0">
                <a:solidFill>
                  <a:schemeClr val="tx1">
                    <a:lumMod val="65000"/>
                    <a:lumOff val="35000"/>
                  </a:schemeClr>
                </a:solidFill>
                <a:latin typeface="Arial" panose="020B0604020202090204" pitchFamily="34" charset="0"/>
                <a:cs typeface="Arial" panose="020B0604020202090204" pitchFamily="34" charset="0"/>
              </a:rPr>
              <a:t>	These slides are provided for the ECE 250</a:t>
            </a:r>
            <a:r>
              <a:rPr lang="en-US" sz="1400" i="1" dirty="0">
                <a:solidFill>
                  <a:schemeClr val="tx1">
                    <a:lumMod val="65000"/>
                    <a:lumOff val="35000"/>
                  </a:schemeClr>
                </a:solidFill>
                <a:latin typeface="Arial" panose="020B0604020202090204" pitchFamily="34" charset="0"/>
                <a:cs typeface="Arial" panose="020B0604020202090204" pitchFamily="34" charset="0"/>
              </a:rPr>
              <a:t> Algorithms and Data Structures</a:t>
            </a:r>
            <a:r>
              <a:rPr lang="en-US" sz="1400" dirty="0">
                <a:solidFill>
                  <a:schemeClr val="tx1">
                    <a:lumMod val="65000"/>
                    <a:lumOff val="35000"/>
                  </a:schemeClr>
                </a:solidFill>
                <a:latin typeface="Arial" panose="020B0604020202090204" pitchFamily="34" charset="0"/>
                <a:cs typeface="Arial" panose="020B0604020202090204" pitchFamily="34"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endParaRPr lang="en-US" sz="1400" dirty="0">
              <a:solidFill>
                <a:schemeClr val="tx1">
                  <a:lumMod val="65000"/>
                  <a:lumOff val="35000"/>
                </a:schemeClr>
              </a:solidFill>
              <a:latin typeface="Arial" panose="020B0604020202090204" pitchFamily="34" charset="0"/>
              <a:cs typeface="Arial" panose="020B0604020202090204" pitchFamily="34" charset="0"/>
            </a:endParaRP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t>Graph traversal</a:t>
            </a:r>
            <a:endParaRPr lang="en-US" altLang="zh-CN" dirty="0"/>
          </a:p>
          <a:p>
            <a:pPr lvl="1"/>
            <a:r>
              <a:rPr lang="en-US" altLang="zh-CN" dirty="0"/>
              <a:t>Breadth-first</a:t>
            </a:r>
            <a:endParaRPr lang="en-US" altLang="zh-CN" dirty="0"/>
          </a:p>
          <a:p>
            <a:pPr lvl="1"/>
            <a:r>
              <a:rPr lang="en-US" altLang="zh-CN" dirty="0"/>
              <a:t>Depth-first</a:t>
            </a:r>
            <a:endParaRPr lang="en-US" altLang="zh-CN" dirty="0"/>
          </a:p>
          <a:p>
            <a:r>
              <a:rPr lang="en-US" altLang="zh-CN" dirty="0"/>
              <a:t>Applications</a:t>
            </a:r>
            <a:endParaRPr lang="en-US" altLang="zh-CN" dirty="0"/>
          </a:p>
          <a:p>
            <a:pPr lvl="1"/>
            <a:r>
              <a:rPr lang="en-CA" altLang="zh-CN" dirty="0"/>
              <a:t>Connectedness</a:t>
            </a:r>
            <a:endParaRPr lang="en-CA" altLang="zh-CN" dirty="0"/>
          </a:p>
          <a:p>
            <a:pPr lvl="1"/>
            <a:r>
              <a:rPr lang="en-CA" altLang="zh-CN" dirty="0">
                <a:solidFill>
                  <a:srgbClr val="FF0000"/>
                </a:solidFill>
              </a:rPr>
              <a:t>Unweighted path length</a:t>
            </a:r>
            <a:endParaRPr lang="en-CA" altLang="zh-CN" dirty="0">
              <a:solidFill>
                <a:srgbClr val="FF0000"/>
              </a:solidFill>
            </a:endParaRPr>
          </a:p>
          <a:p>
            <a:pPr lvl="1"/>
            <a:r>
              <a:rPr lang="en-CA" altLang="zh-CN" dirty="0"/>
              <a:t>Identifying bipartite graphs</a:t>
            </a:r>
            <a:endParaRPr lang="en-CA" altLang="zh-CN" dirty="0"/>
          </a:p>
          <a:p>
            <a:pPr lvl="1"/>
            <a:r>
              <a:rPr lang="en-US" altLang="zh-CN" dirty="0"/>
              <a:t>Image</a:t>
            </a:r>
            <a:r>
              <a:rPr lang="zh-CN" altLang="en-US" dirty="0"/>
              <a:t> </a:t>
            </a:r>
            <a:r>
              <a:rPr lang="en-US" altLang="zh-CN" dirty="0"/>
              <a:t>segmentation</a:t>
            </a:r>
            <a:r>
              <a:rPr lang="zh-CN" altLang="en-US" dirty="0"/>
              <a:t> </a:t>
            </a:r>
            <a:r>
              <a:rPr lang="en-US" altLang="zh-CN" dirty="0"/>
              <a:t>via</a:t>
            </a:r>
            <a:r>
              <a:rPr lang="zh-CN" altLang="en-US" dirty="0"/>
              <a:t> </a:t>
            </a:r>
            <a:r>
              <a:rPr lang="en-US" altLang="zh-CN" dirty="0"/>
              <a:t>graph</a:t>
            </a:r>
            <a:r>
              <a:rPr lang="zh-CN" altLang="en-US" dirty="0"/>
              <a:t> </a:t>
            </a:r>
            <a:r>
              <a:rPr lang="en-US" altLang="zh-CN" dirty="0"/>
              <a:t>cut</a:t>
            </a:r>
            <a:endParaRPr lang="zh-CN" alt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CA" altLang="en-US">
                <a:latin typeface="Arial" panose="020B0604020202090204" pitchFamily="34" charset="0"/>
                <a:cs typeface="Arial" panose="020B0604020202090204" pitchFamily="34" charset="0"/>
              </a:rPr>
              <a:t>Determining Distances</a:t>
            </a:r>
            <a:endParaRPr lang="en-US" altLang="en-US">
              <a:latin typeface="Arial" panose="020B0604020202090204" pitchFamily="34" charset="0"/>
              <a:cs typeface="Arial" panose="020B0604020202090204" pitchFamily="34" charset="0"/>
            </a:endParaRPr>
          </a:p>
        </p:txBody>
      </p:sp>
      <p:sp>
        <p:nvSpPr>
          <p:cNvPr id="18435" name="Rectangle 3"/>
          <p:cNvSpPr>
            <a:spLocks noGrp="1" noChangeArrowheads="1"/>
          </p:cNvSpPr>
          <p:nvPr>
            <p:ph type="body" idx="1"/>
          </p:nvPr>
        </p:nvSpPr>
        <p:spPr/>
        <p:txBody>
          <a:bodyPr/>
          <a:lstStyle/>
          <a:p>
            <a:pPr>
              <a:buFont typeface="Arial" panose="020B0604020202090204" pitchFamily="34" charset="0"/>
              <a:buNone/>
            </a:pPr>
            <a:r>
              <a:rPr lang="en-US" altLang="en-US" dirty="0">
                <a:latin typeface="Arial" panose="020B0604020202090204" pitchFamily="34" charset="0"/>
                <a:cs typeface="Arial" panose="020B0604020202090204" pitchFamily="34" charset="0"/>
              </a:rPr>
              <a:t>	Problem: in an unweighted graph, find the distances from one vertex </a:t>
            </a:r>
            <a:r>
              <a:rPr lang="en-US" altLang="en-US" i="1" dirty="0">
                <a:latin typeface="Times New Roman" panose="02020503050405090304" pitchFamily="18" charset="0"/>
                <a:cs typeface="Times New Roman" panose="02020503050405090304" pitchFamily="18" charset="0"/>
              </a:rPr>
              <a:t>v</a:t>
            </a:r>
            <a:r>
              <a:rPr lang="en-US" altLang="en-US" dirty="0">
                <a:latin typeface="Arial" panose="020B0604020202090204" pitchFamily="34" charset="0"/>
                <a:cs typeface="Arial" panose="020B0604020202090204" pitchFamily="34" charset="0"/>
              </a:rPr>
              <a:t> to all the other vertices</a:t>
            </a:r>
            <a:endParaRPr lang="en-US" altLang="en-US" dirty="0">
              <a:latin typeface="Arial" panose="020B0604020202090204" pitchFamily="34" charset="0"/>
              <a:cs typeface="Arial" panose="020B0604020202090204" pitchFamily="34" charset="0"/>
            </a:endParaRPr>
          </a:p>
          <a:p>
            <a:pPr lvl="1"/>
            <a:r>
              <a:rPr lang="en-US" altLang="en-US" dirty="0">
                <a:latin typeface="Arial" panose="020B0604020202090204" pitchFamily="34" charset="0"/>
                <a:cs typeface="Arial" panose="020B0604020202090204" pitchFamily="34" charset="0"/>
              </a:rPr>
              <a:t>Distance: </a:t>
            </a:r>
            <a:r>
              <a:rPr lang="en-US" altLang="zh-CN" dirty="0"/>
              <a:t>the length of the shortest path between two vertices</a:t>
            </a:r>
            <a:endParaRPr lang="en-US" altLang="en-US" dirty="0">
              <a:latin typeface="Arial" panose="020B0604020202090204" pitchFamily="34" charset="0"/>
              <a:cs typeface="Arial" panose="020B0604020202090204" pitchFamily="34" charset="0"/>
            </a:endParaRPr>
          </a:p>
          <a:p>
            <a:pPr>
              <a:buFont typeface="Arial" panose="020B0604020202090204" pitchFamily="34" charset="0"/>
              <a:buNone/>
            </a:pPr>
            <a:r>
              <a:rPr lang="en-US" altLang="en-US" dirty="0">
                <a:latin typeface="Arial" panose="020B0604020202090204" pitchFamily="34" charset="0"/>
                <a:cs typeface="Arial" panose="020B0604020202090204" pitchFamily="34" charset="0"/>
              </a:rPr>
              <a:t>	</a:t>
            </a:r>
            <a:endParaRPr lang="en-US" altLang="en-US" dirty="0">
              <a:latin typeface="Arial" panose="020B0604020202090204" pitchFamily="34" charset="0"/>
              <a:cs typeface="Arial" panose="020B0604020202090204" pitchFamily="34" charset="0"/>
            </a:endParaRPr>
          </a:p>
          <a:p>
            <a:pPr>
              <a:buFont typeface="Arial" panose="020B0604020202090204" pitchFamily="34" charset="0"/>
              <a:buNone/>
            </a:pPr>
            <a:r>
              <a:rPr lang="en-US" altLang="en-US" dirty="0">
                <a:latin typeface="Arial" panose="020B0604020202090204" pitchFamily="34" charset="0"/>
                <a:cs typeface="Arial" panose="020B0604020202090204" pitchFamily="34" charset="0"/>
              </a:rPr>
              <a:t>	Method:</a:t>
            </a:r>
            <a:endParaRPr lang="en-US" altLang="en-US" dirty="0">
              <a:latin typeface="Arial" panose="020B0604020202090204" pitchFamily="34" charset="0"/>
              <a:cs typeface="Arial" panose="020B0604020202090204" pitchFamily="34" charset="0"/>
            </a:endParaRPr>
          </a:p>
          <a:p>
            <a:pPr lvl="1"/>
            <a:r>
              <a:rPr lang="en-US" altLang="en-US" dirty="0">
                <a:latin typeface="Arial" panose="020B0604020202090204" pitchFamily="34" charset="0"/>
                <a:cs typeface="Arial" panose="020B0604020202090204" pitchFamily="34" charset="0"/>
              </a:rPr>
              <a:t>Use a breadth-first traversal</a:t>
            </a:r>
            <a:endParaRPr lang="en-US" altLang="en-US" dirty="0">
              <a:latin typeface="Arial" panose="020B0604020202090204" pitchFamily="34" charset="0"/>
              <a:cs typeface="Arial" panose="020B0604020202090204" pitchFamily="34" charset="0"/>
            </a:endParaRPr>
          </a:p>
          <a:p>
            <a:pPr lvl="1"/>
            <a:r>
              <a:rPr lang="en-US" altLang="en-US" dirty="0">
                <a:latin typeface="Arial" panose="020B0604020202090204" pitchFamily="34" charset="0"/>
                <a:cs typeface="Arial" panose="020B0604020202090204" pitchFamily="34" charset="0"/>
              </a:rPr>
              <a:t>Vertices are added in </a:t>
            </a:r>
            <a:r>
              <a:rPr lang="en-US" altLang="en-US" i="1" dirty="0">
                <a:latin typeface="Arial" panose="020B0604020202090204" pitchFamily="34" charset="0"/>
                <a:cs typeface="Arial" panose="020B0604020202090204" pitchFamily="34" charset="0"/>
              </a:rPr>
              <a:t>layers</a:t>
            </a:r>
            <a:endParaRPr lang="en-US" altLang="en-US" dirty="0">
              <a:latin typeface="Arial" panose="020B0604020202090204" pitchFamily="34" charset="0"/>
              <a:cs typeface="Arial" panose="020B0604020202090204" pitchFamily="34" charset="0"/>
            </a:endParaRPr>
          </a:p>
          <a:p>
            <a:pPr lvl="1"/>
            <a:r>
              <a:rPr lang="en-US" altLang="en-US" dirty="0">
                <a:latin typeface="Arial" panose="020B0604020202090204" pitchFamily="34" charset="0"/>
                <a:cs typeface="Arial" panose="020B0604020202090204" pitchFamily="34" charset="0"/>
              </a:rPr>
              <a:t>The starting vertex </a:t>
            </a:r>
            <a:r>
              <a:rPr lang="en-US" altLang="en-US" i="1" dirty="0">
                <a:latin typeface="Times New Roman" panose="02020503050405090304" pitchFamily="18" charset="0"/>
                <a:cs typeface="Times New Roman" panose="02020503050405090304" pitchFamily="18" charset="0"/>
              </a:rPr>
              <a:t>v</a:t>
            </a:r>
            <a:r>
              <a:rPr lang="en-US" altLang="en-US" dirty="0">
                <a:latin typeface="Arial" panose="020B0604020202090204" pitchFamily="34" charset="0"/>
                <a:cs typeface="Arial" panose="020B0604020202090204" pitchFamily="34" charset="0"/>
              </a:rPr>
              <a:t> is defined to be in the zeroth layer, </a:t>
            </a:r>
            <a:r>
              <a:rPr lang="en-US" altLang="en-US" i="1" dirty="0">
                <a:latin typeface="Times New Roman" panose="02020503050405090304" pitchFamily="18" charset="0"/>
                <a:cs typeface="Times New Roman" panose="02020503050405090304" pitchFamily="18" charset="0"/>
              </a:rPr>
              <a:t>L</a:t>
            </a:r>
            <a:r>
              <a:rPr lang="en-US" altLang="en-US" baseline="-25000" dirty="0">
                <a:latin typeface="Times New Roman" panose="02020503050405090304" pitchFamily="18" charset="0"/>
                <a:cs typeface="Times New Roman" panose="02020503050405090304" pitchFamily="18" charset="0"/>
              </a:rPr>
              <a:t>0</a:t>
            </a:r>
            <a:endParaRPr lang="en-US" altLang="en-US" baseline="-25000" dirty="0">
              <a:latin typeface="Times New Roman" panose="02020503050405090304" pitchFamily="18" charset="0"/>
              <a:cs typeface="Times New Roman" panose="02020503050405090304" pitchFamily="18" charset="0"/>
            </a:endParaRPr>
          </a:p>
          <a:p>
            <a:pPr lvl="1"/>
            <a:r>
              <a:rPr lang="en-US" altLang="en-US" dirty="0">
                <a:latin typeface="Arial" panose="020B0604020202090204" pitchFamily="34" charset="0"/>
                <a:cs typeface="Arial" panose="020B0604020202090204" pitchFamily="34" charset="0"/>
              </a:rPr>
              <a:t>While the </a:t>
            </a:r>
            <a:r>
              <a:rPr lang="en-US" altLang="en-US" i="1" dirty="0">
                <a:latin typeface="Times New Roman" panose="02020503050405090304" pitchFamily="18" charset="0"/>
                <a:cs typeface="Times New Roman" panose="02020503050405090304" pitchFamily="18" charset="0"/>
              </a:rPr>
              <a:t>k</a:t>
            </a:r>
            <a:r>
              <a:rPr lang="en-US" altLang="en-US" baseline="30000" dirty="0">
                <a:latin typeface="Times New Roman" panose="02020503050405090304" pitchFamily="18" charset="0"/>
                <a:cs typeface="Times New Roman" panose="02020503050405090304" pitchFamily="18" charset="0"/>
              </a:rPr>
              <a:t>th</a:t>
            </a:r>
            <a:r>
              <a:rPr lang="en-US" altLang="en-US" dirty="0">
                <a:latin typeface="Arial" panose="020B0604020202090204" pitchFamily="34" charset="0"/>
                <a:cs typeface="Arial" panose="020B0604020202090204" pitchFamily="34" charset="0"/>
              </a:rPr>
              <a:t> layer is not empty, all unvisited vertices adjacent to vertices in </a:t>
            </a:r>
            <a:r>
              <a:rPr lang="en-US" altLang="en-US" i="1" dirty="0">
                <a:latin typeface="Times New Roman" panose="02020503050405090304" pitchFamily="18" charset="0"/>
                <a:cs typeface="Times New Roman" panose="02020503050405090304" pitchFamily="18" charset="0"/>
              </a:rPr>
              <a:t>L</a:t>
            </a:r>
            <a:r>
              <a:rPr lang="en-US" altLang="en-US" i="1" baseline="-25000" dirty="0">
                <a:latin typeface="Times New Roman" panose="02020503050405090304" pitchFamily="18" charset="0"/>
                <a:cs typeface="Times New Roman" panose="02020503050405090304" pitchFamily="18" charset="0"/>
              </a:rPr>
              <a:t>k</a:t>
            </a:r>
            <a:r>
              <a:rPr lang="en-US" altLang="en-US" dirty="0">
                <a:latin typeface="Arial" panose="020B0604020202090204" pitchFamily="34" charset="0"/>
                <a:cs typeface="Arial" panose="020B0604020202090204" pitchFamily="34" charset="0"/>
              </a:rPr>
              <a:t> are added to the </a:t>
            </a:r>
            <a:r>
              <a:rPr lang="en-US" altLang="en-US" dirty="0">
                <a:latin typeface="Times New Roman" panose="02020503050405090304" pitchFamily="18" charset="0"/>
                <a:cs typeface="Times New Roman" panose="02020503050405090304" pitchFamily="18" charset="0"/>
              </a:rPr>
              <a:t>(</a:t>
            </a:r>
            <a:r>
              <a:rPr lang="en-US" altLang="en-US" i="1" dirty="0">
                <a:latin typeface="Times New Roman" panose="02020503050405090304" pitchFamily="18" charset="0"/>
                <a:cs typeface="Times New Roman" panose="02020503050405090304" pitchFamily="18" charset="0"/>
              </a:rPr>
              <a:t>k</a:t>
            </a:r>
            <a:r>
              <a:rPr lang="en-US" altLang="en-US" dirty="0">
                <a:latin typeface="Times New Roman" panose="02020503050405090304" pitchFamily="18" charset="0"/>
                <a:cs typeface="Times New Roman" panose="02020503050405090304" pitchFamily="18" charset="0"/>
              </a:rPr>
              <a:t> + 1)</a:t>
            </a:r>
            <a:r>
              <a:rPr lang="en-US" altLang="en-US" baseline="30000" dirty="0" err="1">
                <a:latin typeface="Times New Roman" panose="02020503050405090304" pitchFamily="18" charset="0"/>
                <a:cs typeface="Times New Roman" panose="02020503050405090304" pitchFamily="18" charset="0"/>
              </a:rPr>
              <a:t>st</a:t>
            </a:r>
            <a:r>
              <a:rPr lang="en-US" altLang="en-US" dirty="0">
                <a:latin typeface="Arial" panose="020B0604020202090204" pitchFamily="34" charset="0"/>
                <a:cs typeface="Arial" panose="020B0604020202090204" pitchFamily="34" charset="0"/>
              </a:rPr>
              <a:t> layer</a:t>
            </a:r>
            <a:endParaRPr lang="en-US" altLang="en-US" dirty="0">
              <a:latin typeface="Arial" panose="020B0604020202090204" pitchFamily="34" charset="0"/>
              <a:cs typeface="Arial" panose="020B0604020202090204" pitchFamily="34" charset="0"/>
            </a:endParaRPr>
          </a:p>
          <a:p>
            <a:pPr lvl="1"/>
            <a:endParaRPr lang="en-US" altLang="en-US" dirty="0">
              <a:latin typeface="Arial" panose="020B0604020202090204" pitchFamily="34" charset="0"/>
              <a:cs typeface="Arial" panose="020B0604020202090204" pitchFamily="34" charset="0"/>
            </a:endParaRPr>
          </a:p>
          <a:p>
            <a:pPr>
              <a:buNone/>
            </a:pPr>
            <a:r>
              <a:rPr lang="en-US" altLang="en-US" dirty="0">
                <a:latin typeface="Arial" panose="020B0604020202090204" pitchFamily="34" charset="0"/>
                <a:cs typeface="Arial" panose="020B0604020202090204" pitchFamily="34" charset="0"/>
              </a:rPr>
              <a:t>	The distance from </a:t>
            </a:r>
            <a:r>
              <a:rPr lang="en-US" altLang="en-US" i="1" dirty="0">
                <a:latin typeface="Times New Roman" panose="02020503050405090304" pitchFamily="18" charset="0"/>
                <a:cs typeface="Times New Roman" panose="02020503050405090304" pitchFamily="18" charset="0"/>
              </a:rPr>
              <a:t>v</a:t>
            </a:r>
            <a:r>
              <a:rPr lang="en-US" altLang="en-US" dirty="0">
                <a:latin typeface="Arial" panose="020B0604020202090204" pitchFamily="34" charset="0"/>
                <a:cs typeface="Arial" panose="020B0604020202090204" pitchFamily="34" charset="0"/>
              </a:rPr>
              <a:t> to vertices in </a:t>
            </a:r>
            <a:r>
              <a:rPr lang="en-US" altLang="en-US" i="1" dirty="0">
                <a:latin typeface="Times New Roman" panose="02020503050405090304" pitchFamily="18" charset="0"/>
                <a:cs typeface="Times New Roman" panose="02020503050405090304" pitchFamily="18" charset="0"/>
              </a:rPr>
              <a:t>L</a:t>
            </a:r>
            <a:r>
              <a:rPr lang="en-US" altLang="en-US" i="1" baseline="-25000" dirty="0">
                <a:latin typeface="Times New Roman" panose="02020503050405090304" pitchFamily="18" charset="0"/>
                <a:cs typeface="Times New Roman" panose="02020503050405090304" pitchFamily="18" charset="0"/>
              </a:rPr>
              <a:t>k</a:t>
            </a:r>
            <a:r>
              <a:rPr lang="en-US" altLang="en-US" dirty="0">
                <a:latin typeface="Arial" panose="020B0604020202090204" pitchFamily="34" charset="0"/>
                <a:cs typeface="Arial" panose="020B0604020202090204" pitchFamily="34" charset="0"/>
              </a:rPr>
              <a:t> is </a:t>
            </a:r>
            <a:r>
              <a:rPr lang="en-US" altLang="en-US" i="1" dirty="0">
                <a:latin typeface="Times New Roman" panose="02020503050405090304" pitchFamily="18" charset="0"/>
                <a:cs typeface="Times New Roman" panose="02020503050405090304" pitchFamily="18" charset="0"/>
              </a:rPr>
              <a:t>k</a:t>
            </a:r>
            <a:endParaRPr lang="en-US" altLang="en-US" dirty="0">
              <a:latin typeface="Arial" panose="020B0604020202090204" pitchFamily="34" charset="0"/>
              <a:cs typeface="Arial" panose="020B0604020202090204" pitchFamily="34" charset="0"/>
            </a:endParaRPr>
          </a:p>
          <a:p>
            <a:pPr>
              <a:buFont typeface="Arial" panose="020B0604020202090204" pitchFamily="34" charset="0"/>
              <a:buNone/>
            </a:pPr>
            <a:r>
              <a:rPr lang="en-US" altLang="en-US" dirty="0">
                <a:latin typeface="Arial" panose="020B0604020202090204" pitchFamily="34" charset="0"/>
                <a:cs typeface="Arial" panose="020B0604020202090204" pitchFamily="34" charset="0"/>
              </a:rPr>
              <a:t>	Any unvisited vertices are said to have an infinite distance from </a:t>
            </a:r>
            <a:r>
              <a:rPr lang="en-US" altLang="en-US" i="1" dirty="0">
                <a:latin typeface="Times New Roman" panose="02020503050405090304" pitchFamily="18" charset="0"/>
                <a:cs typeface="Times New Roman" panose="02020503050405090304" pitchFamily="18" charset="0"/>
              </a:rPr>
              <a:t>v</a:t>
            </a:r>
            <a:endParaRPr lang="en-US" altLang="en-US"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CA" altLang="en-US">
                <a:latin typeface="Arial" panose="020B0604020202090204" pitchFamily="34" charset="0"/>
                <a:cs typeface="Arial" panose="020B0604020202090204" pitchFamily="34" charset="0"/>
              </a:rPr>
              <a:t>Determining Distances</a:t>
            </a:r>
            <a:endParaRPr lang="en-US" altLang="en-US">
              <a:latin typeface="Arial" panose="020B0604020202090204" pitchFamily="34" charset="0"/>
              <a:cs typeface="Arial" panose="020B0604020202090204" pitchFamily="34" charset="0"/>
            </a:endParaRPr>
          </a:p>
        </p:txBody>
      </p:sp>
      <p:sp>
        <p:nvSpPr>
          <p:cNvPr id="19459" name="Rectangle 3"/>
          <p:cNvSpPr>
            <a:spLocks noGrp="1" noChangeArrowheads="1"/>
          </p:cNvSpPr>
          <p:nvPr>
            <p:ph type="body" idx="1"/>
          </p:nvPr>
        </p:nvSpPr>
        <p:spPr/>
        <p:txBody>
          <a:bodyPr/>
          <a:lstStyle/>
          <a:p>
            <a:pPr>
              <a:buFont typeface="Arial" panose="020B0604020202090204" pitchFamily="34" charset="0"/>
              <a:buNone/>
            </a:pPr>
            <a:r>
              <a:rPr lang="en-US" altLang="en-US" dirty="0">
                <a:latin typeface="Arial" panose="020B0604020202090204" pitchFamily="34" charset="0"/>
                <a:cs typeface="Arial" panose="020B0604020202090204" pitchFamily="34" charset="0"/>
              </a:rPr>
              <a:t>	Consider this graph:  find the distance from A to each other vertex</a:t>
            </a:r>
            <a:endParaRPr lang="en-US" altLang="en-US" sz="2800" dirty="0">
              <a:latin typeface="Arial" panose="020B0604020202090204" pitchFamily="34" charset="0"/>
              <a:cs typeface="Arial" panose="020B0604020202090204" pitchFamily="34" charset="0"/>
            </a:endParaRPr>
          </a:p>
        </p:txBody>
      </p:sp>
      <p:pic>
        <p:nvPicPr>
          <p:cNvPr id="19460" name="Picture 4" descr="C:\Users\dwharder\Desktop\x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62350" y="2382838"/>
            <a:ext cx="2017713"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Table 9"/>
          <p:cNvGraphicFramePr>
            <a:graphicFrameLocks noGrp="1"/>
          </p:cNvGraphicFramePr>
          <p:nvPr/>
        </p:nvGraphicFramePr>
        <p:xfrm>
          <a:off x="3635375" y="4581525"/>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3" name="Straight Connector 2"/>
          <p:cNvCxnSpPr/>
          <p:nvPr/>
        </p:nvCxnSpPr>
        <p:spPr>
          <a:xfrm>
            <a:off x="4967585" y="3221831"/>
            <a:ext cx="385465" cy="44053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CA" altLang="en-US">
                <a:latin typeface="Arial" panose="020B0604020202090204" pitchFamily="34" charset="0"/>
                <a:cs typeface="Arial" panose="020B0604020202090204" pitchFamily="34" charset="0"/>
              </a:rPr>
              <a:t>Determining Distances</a:t>
            </a:r>
            <a:endParaRPr lang="en-CA" altLang="en-US">
              <a:latin typeface="Arial" panose="020B0604020202090204" pitchFamily="34" charset="0"/>
              <a:cs typeface="Arial" panose="020B0604020202090204" pitchFamily="34" charset="0"/>
            </a:endParaRPr>
          </a:p>
        </p:txBody>
      </p:sp>
      <p:sp>
        <p:nvSpPr>
          <p:cNvPr id="20483" name="Content Placeholder 2"/>
          <p:cNvSpPr>
            <a:spLocks noGrp="1"/>
          </p:cNvSpPr>
          <p:nvPr>
            <p:ph idx="1"/>
          </p:nvPr>
        </p:nvSpPr>
        <p:spPr/>
        <p:txBody>
          <a:bodyPr/>
          <a:lstStyle/>
          <a:p>
            <a:pPr>
              <a:buFont typeface="Arial" panose="020B0604020202090204" pitchFamily="34" charset="0"/>
              <a:buNone/>
            </a:pPr>
            <a:r>
              <a:rPr lang="en-CA" altLang="en-US">
                <a:latin typeface="Arial" panose="020B0604020202090204" pitchFamily="34" charset="0"/>
                <a:cs typeface="Arial" panose="020B0604020202090204" pitchFamily="34" charset="0"/>
              </a:rPr>
              <a:t>	A forms the zeroeth layer, </a:t>
            </a:r>
            <a:r>
              <a:rPr lang="en-CA" altLang="en-US" i="1">
                <a:latin typeface="Times New Roman" panose="02020503050405090304" pitchFamily="18" charset="0"/>
                <a:cs typeface="Times New Roman" panose="02020503050405090304" pitchFamily="18" charset="0"/>
              </a:rPr>
              <a:t>L</a:t>
            </a:r>
            <a:r>
              <a:rPr lang="en-CA" altLang="en-US" baseline="-25000">
                <a:latin typeface="Times New Roman" panose="02020503050405090304" pitchFamily="18" charset="0"/>
                <a:cs typeface="Times New Roman" panose="02020503050405090304" pitchFamily="18" charset="0"/>
              </a:rPr>
              <a:t>0</a:t>
            </a:r>
            <a:endParaRPr lang="en-CA" altLang="en-US">
              <a:latin typeface="Arial" panose="020B0604020202090204" pitchFamily="34" charset="0"/>
              <a:cs typeface="Arial" panose="020B0604020202090204" pitchFamily="34" charset="0"/>
            </a:endParaRPr>
          </a:p>
        </p:txBody>
      </p:sp>
      <p:pic>
        <p:nvPicPr>
          <p:cNvPr id="20484" name="Picture 5" descr="C:\Users\dwharder\Desktop\x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62350" y="2382838"/>
            <a:ext cx="2017713"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p:cNvGraphicFramePr>
            <a:graphicFrameLocks noGrp="1"/>
          </p:cNvGraphicFramePr>
          <p:nvPr/>
        </p:nvGraphicFramePr>
        <p:xfrm>
          <a:off x="3635375" y="4581525"/>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r>
                        <a:rPr lang="en-CA" sz="1800" dirty="0"/>
                        <a:t>A</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7F7F">
                        <a:alpha val="92941"/>
                      </a:srgbClr>
                    </a:solidFill>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6" name="Straight Connector 5"/>
          <p:cNvCxnSpPr/>
          <p:nvPr/>
        </p:nvCxnSpPr>
        <p:spPr>
          <a:xfrm>
            <a:off x="4967585" y="3221831"/>
            <a:ext cx="385465" cy="44053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CA" altLang="en-US">
                <a:latin typeface="Arial" panose="020B0604020202090204" pitchFamily="34" charset="0"/>
                <a:cs typeface="Arial" panose="020B0604020202090204" pitchFamily="34" charset="0"/>
              </a:rPr>
              <a:t>Determining Distances</a:t>
            </a:r>
            <a:endParaRPr lang="en-CA" altLang="en-US">
              <a:latin typeface="Arial" panose="020B0604020202090204" pitchFamily="34" charset="0"/>
              <a:cs typeface="Arial" panose="020B0604020202090204" pitchFamily="34" charset="0"/>
            </a:endParaRPr>
          </a:p>
        </p:txBody>
      </p:sp>
      <p:sp>
        <p:nvSpPr>
          <p:cNvPr id="21507" name="Content Placeholder 2"/>
          <p:cNvSpPr>
            <a:spLocks noGrp="1"/>
          </p:cNvSpPr>
          <p:nvPr>
            <p:ph idx="1"/>
          </p:nvPr>
        </p:nvSpPr>
        <p:spPr/>
        <p:txBody>
          <a:bodyPr/>
          <a:lstStyle/>
          <a:p>
            <a:pPr>
              <a:buFont typeface="Arial" panose="020B0604020202090204" pitchFamily="34" charset="0"/>
              <a:buNone/>
            </a:pPr>
            <a:r>
              <a:rPr lang="en-CA" altLang="en-US">
                <a:latin typeface="Arial" panose="020B0604020202090204" pitchFamily="34" charset="0"/>
                <a:cs typeface="Arial" panose="020B0604020202090204" pitchFamily="34" charset="0"/>
              </a:rPr>
              <a:t>	The unvisited vertices B, F and G are adjacent to A</a:t>
            </a:r>
            <a:endParaRPr lang="en-CA" altLang="en-US">
              <a:latin typeface="Arial" panose="020B0604020202090204" pitchFamily="34" charset="0"/>
              <a:cs typeface="Arial" panose="020B0604020202090204" pitchFamily="34" charset="0"/>
            </a:endParaRPr>
          </a:p>
          <a:p>
            <a:pPr lvl="1"/>
            <a:r>
              <a:rPr lang="en-CA" altLang="en-US">
                <a:latin typeface="Arial" panose="020B0604020202090204" pitchFamily="34" charset="0"/>
                <a:cs typeface="Arial" panose="020B0604020202090204" pitchFamily="34" charset="0"/>
              </a:rPr>
              <a:t>These form the first layer, </a:t>
            </a:r>
            <a:r>
              <a:rPr lang="en-CA" altLang="en-US" i="1">
                <a:latin typeface="Times New Roman" panose="02020503050405090304" pitchFamily="18" charset="0"/>
                <a:cs typeface="Times New Roman" panose="02020503050405090304" pitchFamily="18" charset="0"/>
              </a:rPr>
              <a:t>L</a:t>
            </a:r>
            <a:r>
              <a:rPr lang="en-CA" altLang="en-US" baseline="-25000">
                <a:latin typeface="Times New Roman" panose="02020503050405090304" pitchFamily="18" charset="0"/>
                <a:cs typeface="Times New Roman" panose="02020503050405090304" pitchFamily="18" charset="0"/>
              </a:rPr>
              <a:t>1</a:t>
            </a:r>
            <a:endParaRPr lang="en-CA" altLang="en-US">
              <a:latin typeface="Times New Roman" panose="02020503050405090304" pitchFamily="18" charset="0"/>
              <a:cs typeface="Times New Roman" panose="02020503050405090304" pitchFamily="18" charset="0"/>
            </a:endParaRPr>
          </a:p>
        </p:txBody>
      </p:sp>
      <p:pic>
        <p:nvPicPr>
          <p:cNvPr id="21508" name="Picture 6" descr="C:\Users\dwharder\Desktop\x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62350" y="2382838"/>
            <a:ext cx="2017713"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p:cNvGraphicFramePr>
            <a:graphicFrameLocks noGrp="1"/>
          </p:cNvGraphicFramePr>
          <p:nvPr/>
        </p:nvGraphicFramePr>
        <p:xfrm>
          <a:off x="3635375" y="4581525"/>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r>
                        <a:rPr lang="en-CA" sz="1800" dirty="0"/>
                        <a:t>B</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AE7C"/>
                    </a:solidFill>
                  </a:tcPr>
                </a:tc>
                <a:tc>
                  <a:txBody>
                    <a:bodyPr/>
                    <a:lstStyle/>
                    <a:p>
                      <a:pPr algn="ctr"/>
                      <a:r>
                        <a:rPr lang="en-CA" sz="1800" dirty="0"/>
                        <a:t>F</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AE7C"/>
                    </a:solidFill>
                  </a:tcPr>
                </a:tc>
                <a:tc>
                  <a:txBody>
                    <a:bodyPr/>
                    <a:lstStyle/>
                    <a:p>
                      <a:pPr algn="ctr"/>
                      <a:r>
                        <a:rPr lang="en-CA" sz="1800" dirty="0"/>
                        <a:t>G</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AE7C"/>
                    </a:solidFill>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6" name="Straight Connector 5"/>
          <p:cNvCxnSpPr/>
          <p:nvPr/>
        </p:nvCxnSpPr>
        <p:spPr>
          <a:xfrm>
            <a:off x="4967585" y="3221831"/>
            <a:ext cx="385465" cy="44053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CA" altLang="en-US">
                <a:latin typeface="Arial" panose="020B0604020202090204" pitchFamily="34" charset="0"/>
                <a:cs typeface="Arial" panose="020B0604020202090204" pitchFamily="34" charset="0"/>
              </a:rPr>
              <a:t>Determining Distances</a:t>
            </a:r>
            <a:endParaRPr lang="en-CA" altLang="en-US">
              <a:latin typeface="Arial" panose="020B0604020202090204" pitchFamily="34" charset="0"/>
              <a:cs typeface="Arial" panose="020B0604020202090204" pitchFamily="34" charset="0"/>
            </a:endParaRPr>
          </a:p>
        </p:txBody>
      </p:sp>
      <p:sp>
        <p:nvSpPr>
          <p:cNvPr id="22531" name="Content Placeholder 2"/>
          <p:cNvSpPr>
            <a:spLocks noGrp="1"/>
          </p:cNvSpPr>
          <p:nvPr>
            <p:ph idx="1"/>
          </p:nvPr>
        </p:nvSpPr>
        <p:spPr/>
        <p:txBody>
          <a:bodyPr/>
          <a:lstStyle/>
          <a:p>
            <a:pPr>
              <a:buFont typeface="Arial" panose="020B0604020202090204" pitchFamily="34" charset="0"/>
              <a:buNone/>
            </a:pPr>
            <a:r>
              <a:rPr lang="en-CA" altLang="en-US" dirty="0">
                <a:latin typeface="Arial" panose="020B0604020202090204" pitchFamily="34" charset="0"/>
                <a:cs typeface="Arial" panose="020B0604020202090204" pitchFamily="34" charset="0"/>
              </a:rPr>
              <a:t>	We now begin popping </a:t>
            </a:r>
            <a:r>
              <a:rPr lang="en-CA" altLang="en-US" i="1" dirty="0">
                <a:latin typeface="Times New Roman" panose="02020503050405090304" pitchFamily="18" charset="0"/>
                <a:cs typeface="Times New Roman" panose="02020503050405090304" pitchFamily="18" charset="0"/>
              </a:rPr>
              <a:t>L</a:t>
            </a:r>
            <a:r>
              <a:rPr lang="en-CA" altLang="en-US" baseline="-25000" dirty="0">
                <a:latin typeface="Times New Roman" panose="02020503050405090304" pitchFamily="18" charset="0"/>
                <a:cs typeface="Times New Roman" panose="02020503050405090304" pitchFamily="18" charset="0"/>
              </a:rPr>
              <a:t>1</a:t>
            </a:r>
            <a:r>
              <a:rPr lang="en-CA" altLang="en-US" dirty="0">
                <a:latin typeface="Arial" panose="020B0604020202090204" pitchFamily="34" charset="0"/>
                <a:cs typeface="Arial" panose="020B0604020202090204" pitchFamily="34" charset="0"/>
              </a:rPr>
              <a:t> vertices: pop B</a:t>
            </a:r>
            <a:endParaRPr lang="en-CA" altLang="en-US" dirty="0">
              <a:latin typeface="Arial" panose="020B0604020202090204" pitchFamily="34" charset="0"/>
              <a:cs typeface="Arial" panose="020B0604020202090204" pitchFamily="34" charset="0"/>
            </a:endParaRPr>
          </a:p>
          <a:p>
            <a:pPr lvl="1"/>
            <a:r>
              <a:rPr lang="en-CA" altLang="en-US" dirty="0">
                <a:latin typeface="Arial" panose="020B0604020202090204" pitchFamily="34" charset="0"/>
                <a:cs typeface="Arial" panose="020B0604020202090204" pitchFamily="34" charset="0"/>
              </a:rPr>
              <a:t>H is adjacent to B</a:t>
            </a:r>
            <a:endParaRPr lang="en-CA" altLang="en-US" dirty="0">
              <a:latin typeface="Arial" panose="020B0604020202090204" pitchFamily="34" charset="0"/>
              <a:cs typeface="Arial" panose="020B0604020202090204" pitchFamily="34" charset="0"/>
            </a:endParaRPr>
          </a:p>
          <a:p>
            <a:pPr lvl="1"/>
            <a:r>
              <a:rPr lang="en-CA" altLang="en-US" dirty="0">
                <a:latin typeface="Arial" panose="020B0604020202090204" pitchFamily="34" charset="0"/>
                <a:cs typeface="Arial" panose="020B0604020202090204" pitchFamily="34" charset="0"/>
              </a:rPr>
              <a:t>It is tagged </a:t>
            </a:r>
            <a:r>
              <a:rPr lang="en-CA" altLang="en-US" i="1" dirty="0">
                <a:latin typeface="Times New Roman" panose="02020503050405090304" pitchFamily="18" charset="0"/>
                <a:cs typeface="Times New Roman" panose="02020503050405090304" pitchFamily="18" charset="0"/>
              </a:rPr>
              <a:t>L</a:t>
            </a:r>
            <a:r>
              <a:rPr lang="en-CA" altLang="en-US" baseline="-25000" dirty="0">
                <a:latin typeface="Times New Roman" panose="02020503050405090304" pitchFamily="18" charset="0"/>
                <a:cs typeface="Times New Roman" panose="02020503050405090304" pitchFamily="18" charset="0"/>
              </a:rPr>
              <a:t>2</a:t>
            </a:r>
            <a:endParaRPr lang="en-CA" altLang="en-US" dirty="0">
              <a:latin typeface="Arial" panose="020B0604020202090204" pitchFamily="34" charset="0"/>
              <a:cs typeface="Arial" panose="020B0604020202090204" pitchFamily="34" charset="0"/>
            </a:endParaRPr>
          </a:p>
        </p:txBody>
      </p:sp>
      <p:pic>
        <p:nvPicPr>
          <p:cNvPr id="22532" name="Picture 2" descr="C:\Users\dwharder\Desktop\x9.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62350" y="2382838"/>
            <a:ext cx="2017713"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p:cNvGraphicFramePr>
            <a:graphicFrameLocks noGrp="1"/>
          </p:cNvGraphicFramePr>
          <p:nvPr/>
        </p:nvGraphicFramePr>
        <p:xfrm>
          <a:off x="3635375" y="4581525"/>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r>
                        <a:rPr lang="en-CA" sz="1800" dirty="0"/>
                        <a:t>F</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AE7C"/>
                    </a:solidFill>
                  </a:tcPr>
                </a:tc>
                <a:tc>
                  <a:txBody>
                    <a:bodyPr/>
                    <a:lstStyle/>
                    <a:p>
                      <a:pPr algn="ctr"/>
                      <a:r>
                        <a:rPr lang="en-CA" sz="1800" dirty="0"/>
                        <a:t>G</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AE7C"/>
                    </a:solidFill>
                  </a:tcPr>
                </a:tc>
                <a:tc>
                  <a:txBody>
                    <a:bodyPr/>
                    <a:lstStyle/>
                    <a:p>
                      <a:pPr algn="ctr"/>
                      <a:r>
                        <a:rPr lang="en-CA" sz="1800" dirty="0"/>
                        <a:t>H</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7F"/>
                    </a:solidFill>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6" name="Straight Connector 5"/>
          <p:cNvCxnSpPr/>
          <p:nvPr/>
        </p:nvCxnSpPr>
        <p:spPr>
          <a:xfrm>
            <a:off x="4967585" y="3221831"/>
            <a:ext cx="385465" cy="44053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CA" altLang="en-US">
                <a:latin typeface="Arial" panose="020B0604020202090204" pitchFamily="34" charset="0"/>
                <a:cs typeface="Arial" panose="020B0604020202090204" pitchFamily="34" charset="0"/>
              </a:rPr>
              <a:t>Determining Distances</a:t>
            </a:r>
            <a:endParaRPr lang="en-CA" altLang="en-US">
              <a:latin typeface="Arial" panose="020B0604020202090204" pitchFamily="34" charset="0"/>
              <a:cs typeface="Arial" panose="020B0604020202090204" pitchFamily="34" charset="0"/>
            </a:endParaRPr>
          </a:p>
        </p:txBody>
      </p:sp>
      <p:sp>
        <p:nvSpPr>
          <p:cNvPr id="23555" name="Content Placeholder 2"/>
          <p:cNvSpPr>
            <a:spLocks noGrp="1"/>
          </p:cNvSpPr>
          <p:nvPr>
            <p:ph idx="1"/>
          </p:nvPr>
        </p:nvSpPr>
        <p:spPr/>
        <p:txBody>
          <a:bodyPr/>
          <a:lstStyle/>
          <a:p>
            <a:pPr>
              <a:buFont typeface="Arial" panose="020B0604020202090204" pitchFamily="34" charset="0"/>
              <a:buNone/>
            </a:pPr>
            <a:r>
              <a:rPr lang="en-CA" altLang="en-US" dirty="0">
                <a:latin typeface="Arial" panose="020B0604020202090204" pitchFamily="34" charset="0"/>
                <a:cs typeface="Arial" panose="020B0604020202090204" pitchFamily="34" charset="0"/>
              </a:rPr>
              <a:t>	Popping F pushes E onto the queue</a:t>
            </a:r>
            <a:endParaRPr lang="en-CA" altLang="en-US" dirty="0">
              <a:latin typeface="Arial" panose="020B0604020202090204" pitchFamily="34" charset="0"/>
              <a:cs typeface="Arial" panose="020B0604020202090204" pitchFamily="34" charset="0"/>
            </a:endParaRPr>
          </a:p>
          <a:p>
            <a:pPr lvl="1"/>
            <a:r>
              <a:rPr lang="en-CA" altLang="en-US" dirty="0">
                <a:latin typeface="Arial" panose="020B0604020202090204" pitchFamily="34" charset="0"/>
                <a:cs typeface="Arial" panose="020B0604020202090204" pitchFamily="34" charset="0"/>
              </a:rPr>
              <a:t>It is also tagged </a:t>
            </a:r>
            <a:r>
              <a:rPr lang="en-CA" altLang="en-US" i="1" dirty="0">
                <a:latin typeface="Times New Roman" panose="02020503050405090304" pitchFamily="18" charset="0"/>
                <a:cs typeface="Times New Roman" panose="02020503050405090304" pitchFamily="18" charset="0"/>
              </a:rPr>
              <a:t>L</a:t>
            </a:r>
            <a:r>
              <a:rPr lang="en-CA" altLang="en-US" baseline="-25000" dirty="0">
                <a:latin typeface="Times New Roman" panose="02020503050405090304" pitchFamily="18" charset="0"/>
                <a:cs typeface="Times New Roman" panose="02020503050405090304" pitchFamily="18" charset="0"/>
              </a:rPr>
              <a:t>2</a:t>
            </a:r>
            <a:endParaRPr lang="en-CA" altLang="en-US" dirty="0">
              <a:latin typeface="Arial" panose="020B0604020202090204" pitchFamily="34" charset="0"/>
              <a:cs typeface="Arial" panose="020B0604020202090204" pitchFamily="34" charset="0"/>
            </a:endParaRPr>
          </a:p>
          <a:p>
            <a:pPr lvl="1"/>
            <a:endParaRPr lang="en-CA" altLang="en-US" dirty="0">
              <a:latin typeface="Arial" panose="020B0604020202090204" pitchFamily="34" charset="0"/>
              <a:cs typeface="Arial" panose="020B0604020202090204" pitchFamily="34" charset="0"/>
            </a:endParaRPr>
          </a:p>
        </p:txBody>
      </p:sp>
      <p:pic>
        <p:nvPicPr>
          <p:cNvPr id="23556" name="Picture 7" descr="C:\Users\dwharder\Desktop\x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62350" y="2382838"/>
            <a:ext cx="2017713"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le 5"/>
          <p:cNvGraphicFramePr>
            <a:graphicFrameLocks noGrp="1"/>
          </p:cNvGraphicFramePr>
          <p:nvPr/>
        </p:nvGraphicFramePr>
        <p:xfrm>
          <a:off x="3635375" y="4581525"/>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r>
                        <a:rPr lang="en-CA" sz="1800" dirty="0"/>
                        <a:t>G</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AE7C"/>
                    </a:solidFill>
                  </a:tcPr>
                </a:tc>
                <a:tc>
                  <a:txBody>
                    <a:bodyPr/>
                    <a:lstStyle/>
                    <a:p>
                      <a:pPr algn="ctr"/>
                      <a:r>
                        <a:rPr lang="en-CA" sz="1800" dirty="0"/>
                        <a:t>H</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7F"/>
                    </a:solidFill>
                  </a:tcPr>
                </a:tc>
                <a:tc>
                  <a:txBody>
                    <a:bodyPr/>
                    <a:lstStyle/>
                    <a:p>
                      <a:pPr algn="ctr"/>
                      <a:r>
                        <a:rPr lang="en-CA" sz="1800" dirty="0"/>
                        <a:t>E</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7F"/>
                    </a:solidFill>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7" name="Straight Connector 6"/>
          <p:cNvCxnSpPr/>
          <p:nvPr/>
        </p:nvCxnSpPr>
        <p:spPr>
          <a:xfrm>
            <a:off x="4967585" y="3221831"/>
            <a:ext cx="385465" cy="44053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7" descr="C:\Users\dwharder\Desktop\x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62350" y="2382838"/>
            <a:ext cx="2017713"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Title 1"/>
          <p:cNvSpPr>
            <a:spLocks noGrp="1"/>
          </p:cNvSpPr>
          <p:nvPr>
            <p:ph type="title"/>
          </p:nvPr>
        </p:nvSpPr>
        <p:spPr/>
        <p:txBody>
          <a:bodyPr/>
          <a:lstStyle/>
          <a:p>
            <a:r>
              <a:rPr lang="en-CA" altLang="en-US">
                <a:latin typeface="Arial" panose="020B0604020202090204" pitchFamily="34" charset="0"/>
                <a:cs typeface="Arial" panose="020B0604020202090204" pitchFamily="34" charset="0"/>
              </a:rPr>
              <a:t>Determining Distances</a:t>
            </a:r>
            <a:endParaRPr lang="en-CA" altLang="en-US">
              <a:latin typeface="Arial" panose="020B0604020202090204" pitchFamily="34" charset="0"/>
              <a:cs typeface="Arial" panose="020B0604020202090204" pitchFamily="34" charset="0"/>
            </a:endParaRPr>
          </a:p>
        </p:txBody>
      </p:sp>
      <p:sp>
        <p:nvSpPr>
          <p:cNvPr id="24580" name="Content Placeholder 2"/>
          <p:cNvSpPr>
            <a:spLocks noGrp="1"/>
          </p:cNvSpPr>
          <p:nvPr>
            <p:ph idx="1"/>
          </p:nvPr>
        </p:nvSpPr>
        <p:spPr/>
        <p:txBody>
          <a:bodyPr/>
          <a:lstStyle/>
          <a:p>
            <a:pPr>
              <a:buFont typeface="Arial" panose="020B0604020202090204" pitchFamily="34" charset="0"/>
              <a:buNone/>
            </a:pPr>
            <a:r>
              <a:rPr lang="en-CA" altLang="en-US">
                <a:latin typeface="Arial" panose="020B0604020202090204" pitchFamily="34" charset="0"/>
                <a:cs typeface="Arial" panose="020B0604020202090204" pitchFamily="34" charset="0"/>
              </a:rPr>
              <a:t>	We pop G which has no other unvisited neighbours</a:t>
            </a:r>
            <a:endParaRPr lang="en-CA" altLang="en-US">
              <a:latin typeface="Arial" panose="020B0604020202090204" pitchFamily="34" charset="0"/>
              <a:cs typeface="Arial" panose="020B0604020202090204" pitchFamily="34" charset="0"/>
            </a:endParaRPr>
          </a:p>
          <a:p>
            <a:pPr lvl="1"/>
            <a:r>
              <a:rPr lang="en-CA" altLang="en-US">
                <a:latin typeface="Arial" panose="020B0604020202090204" pitchFamily="34" charset="0"/>
                <a:cs typeface="Arial" panose="020B0604020202090204" pitchFamily="34" charset="0"/>
              </a:rPr>
              <a:t>G is the last </a:t>
            </a:r>
            <a:r>
              <a:rPr lang="en-CA" altLang="en-US" i="1">
                <a:latin typeface="Times New Roman" panose="02020503050405090304" pitchFamily="18" charset="0"/>
                <a:cs typeface="Times New Roman" panose="02020503050405090304" pitchFamily="18" charset="0"/>
              </a:rPr>
              <a:t>L</a:t>
            </a:r>
            <a:r>
              <a:rPr lang="en-CA" altLang="en-US" baseline="-25000">
                <a:latin typeface="Times New Roman" panose="02020503050405090304" pitchFamily="18" charset="0"/>
                <a:cs typeface="Times New Roman" panose="02020503050405090304" pitchFamily="18" charset="0"/>
              </a:rPr>
              <a:t>1</a:t>
            </a:r>
            <a:r>
              <a:rPr lang="en-CA" altLang="en-US">
                <a:latin typeface="Arial" panose="020B0604020202090204" pitchFamily="34" charset="0"/>
                <a:cs typeface="Arial" panose="020B0604020202090204" pitchFamily="34" charset="0"/>
              </a:rPr>
              <a:t> vertex; thus H and E form the second layer, </a:t>
            </a:r>
            <a:r>
              <a:rPr lang="en-CA" altLang="en-US" i="1">
                <a:latin typeface="Times New Roman" panose="02020503050405090304" pitchFamily="18" charset="0"/>
                <a:cs typeface="Times New Roman" panose="02020503050405090304" pitchFamily="18" charset="0"/>
              </a:rPr>
              <a:t>L</a:t>
            </a:r>
            <a:r>
              <a:rPr lang="en-CA" altLang="en-US" baseline="-25000">
                <a:latin typeface="Times New Roman" panose="02020503050405090304" pitchFamily="18" charset="0"/>
                <a:cs typeface="Times New Roman" panose="02020503050405090304" pitchFamily="18" charset="0"/>
              </a:rPr>
              <a:t>2</a:t>
            </a:r>
            <a:endParaRPr lang="en-CA" altLang="en-US">
              <a:latin typeface="Times New Roman" panose="02020503050405090304" pitchFamily="18" charset="0"/>
              <a:cs typeface="Times New Roman" panose="02020503050405090304" pitchFamily="18" charset="0"/>
            </a:endParaRPr>
          </a:p>
        </p:txBody>
      </p:sp>
      <p:graphicFrame>
        <p:nvGraphicFramePr>
          <p:cNvPr id="5" name="Table 4"/>
          <p:cNvGraphicFramePr>
            <a:graphicFrameLocks noGrp="1"/>
          </p:cNvGraphicFramePr>
          <p:nvPr/>
        </p:nvGraphicFramePr>
        <p:xfrm>
          <a:off x="3635375" y="4581525"/>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r>
                        <a:rPr lang="en-CA" sz="1800" dirty="0"/>
                        <a:t>H</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7F"/>
                    </a:solidFill>
                  </a:tcPr>
                </a:tc>
                <a:tc>
                  <a:txBody>
                    <a:bodyPr/>
                    <a:lstStyle/>
                    <a:p>
                      <a:pPr algn="ctr"/>
                      <a:r>
                        <a:rPr lang="en-CA" sz="1800" dirty="0"/>
                        <a:t>E</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7F"/>
                    </a:solidFill>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6" name="Straight Connector 5"/>
          <p:cNvCxnSpPr/>
          <p:nvPr/>
        </p:nvCxnSpPr>
        <p:spPr>
          <a:xfrm>
            <a:off x="4967585" y="3221831"/>
            <a:ext cx="385465" cy="44053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CA" altLang="en-US">
                <a:latin typeface="Arial" panose="020B0604020202090204" pitchFamily="34" charset="0"/>
                <a:cs typeface="Arial" panose="020B0604020202090204" pitchFamily="34" charset="0"/>
              </a:rPr>
              <a:t>Determining Distances</a:t>
            </a:r>
            <a:endParaRPr lang="en-CA" altLang="en-US">
              <a:latin typeface="Arial" panose="020B0604020202090204" pitchFamily="34" charset="0"/>
              <a:cs typeface="Arial" panose="020B0604020202090204" pitchFamily="34" charset="0"/>
            </a:endParaRPr>
          </a:p>
        </p:txBody>
      </p:sp>
      <p:sp>
        <p:nvSpPr>
          <p:cNvPr id="25603" name="Content Placeholder 2"/>
          <p:cNvSpPr>
            <a:spLocks noGrp="1"/>
          </p:cNvSpPr>
          <p:nvPr>
            <p:ph idx="1"/>
          </p:nvPr>
        </p:nvSpPr>
        <p:spPr/>
        <p:txBody>
          <a:bodyPr/>
          <a:lstStyle/>
          <a:p>
            <a:pPr>
              <a:buFont typeface="Arial" panose="020B0604020202090204" pitchFamily="34" charset="0"/>
              <a:buNone/>
            </a:pPr>
            <a:r>
              <a:rPr lang="en-CA" altLang="en-US">
                <a:latin typeface="Arial" panose="020B0604020202090204" pitchFamily="34" charset="0"/>
                <a:cs typeface="Arial" panose="020B0604020202090204" pitchFamily="34" charset="0"/>
              </a:rPr>
              <a:t>	Popping H in </a:t>
            </a:r>
            <a:r>
              <a:rPr lang="en-CA" altLang="en-US" i="1">
                <a:latin typeface="Times New Roman" panose="02020503050405090304" pitchFamily="18" charset="0"/>
                <a:cs typeface="Times New Roman" panose="02020503050405090304" pitchFamily="18" charset="0"/>
              </a:rPr>
              <a:t>L</a:t>
            </a:r>
            <a:r>
              <a:rPr lang="en-CA" altLang="en-US" baseline="-25000">
                <a:latin typeface="Times New Roman" panose="02020503050405090304" pitchFamily="18" charset="0"/>
                <a:cs typeface="Times New Roman" panose="02020503050405090304" pitchFamily="18" charset="0"/>
              </a:rPr>
              <a:t>2</a:t>
            </a:r>
            <a:r>
              <a:rPr lang="en-CA" altLang="en-US">
                <a:latin typeface="Arial" panose="020B0604020202090204" pitchFamily="34" charset="0"/>
                <a:cs typeface="Arial" panose="020B0604020202090204" pitchFamily="34" charset="0"/>
              </a:rPr>
              <a:t> adds C and I to the third layer </a:t>
            </a:r>
            <a:r>
              <a:rPr lang="en-CA" altLang="en-US" i="1">
                <a:latin typeface="Times New Roman" panose="02020503050405090304" pitchFamily="18" charset="0"/>
                <a:cs typeface="Times New Roman" panose="02020503050405090304" pitchFamily="18" charset="0"/>
              </a:rPr>
              <a:t>L</a:t>
            </a:r>
            <a:r>
              <a:rPr lang="en-CA" altLang="en-US" baseline="-25000">
                <a:latin typeface="Times New Roman" panose="02020503050405090304" pitchFamily="18" charset="0"/>
                <a:cs typeface="Times New Roman" panose="02020503050405090304" pitchFamily="18" charset="0"/>
              </a:rPr>
              <a:t>3</a:t>
            </a:r>
            <a:endParaRPr lang="en-CA" altLang="en-US">
              <a:latin typeface="Times New Roman" panose="02020503050405090304" pitchFamily="18" charset="0"/>
              <a:cs typeface="Times New Roman" panose="02020503050405090304" pitchFamily="18" charset="0"/>
            </a:endParaRPr>
          </a:p>
          <a:p>
            <a:pPr>
              <a:buFont typeface="Arial" panose="020B0604020202090204" pitchFamily="34" charset="0"/>
              <a:buNone/>
            </a:pPr>
            <a:endParaRPr lang="en-CA" altLang="en-US">
              <a:latin typeface="Arial" panose="020B0604020202090204" pitchFamily="34" charset="0"/>
              <a:cs typeface="Arial" panose="020B0604020202090204" pitchFamily="34" charset="0"/>
            </a:endParaRPr>
          </a:p>
        </p:txBody>
      </p:sp>
      <p:pic>
        <p:nvPicPr>
          <p:cNvPr id="25604" name="Picture 8" descr="C:\Users\dwharder\Desktop\x5.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62350" y="2382838"/>
            <a:ext cx="2017713"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p:cNvGraphicFramePr>
            <a:graphicFrameLocks noGrp="1"/>
          </p:cNvGraphicFramePr>
          <p:nvPr/>
        </p:nvGraphicFramePr>
        <p:xfrm>
          <a:off x="3635375" y="4581525"/>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r>
                        <a:rPr lang="en-CA" sz="1800" dirty="0"/>
                        <a:t>E</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7F"/>
                    </a:solidFill>
                  </a:tcPr>
                </a:tc>
                <a:tc>
                  <a:txBody>
                    <a:bodyPr/>
                    <a:lstStyle/>
                    <a:p>
                      <a:pPr algn="ctr"/>
                      <a:r>
                        <a:rPr lang="en-CA" sz="1800" dirty="0"/>
                        <a:t>C</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1BA90"/>
                    </a:solidFill>
                  </a:tcPr>
                </a:tc>
                <a:tc>
                  <a:txBody>
                    <a:bodyPr/>
                    <a:lstStyle/>
                    <a:p>
                      <a:pPr algn="ctr"/>
                      <a:r>
                        <a:rPr lang="en-CA" sz="1800" dirty="0"/>
                        <a:t>I</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1BA90"/>
                    </a:solidFill>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6" name="Straight Connector 5"/>
          <p:cNvCxnSpPr/>
          <p:nvPr/>
        </p:nvCxnSpPr>
        <p:spPr>
          <a:xfrm>
            <a:off x="4967585" y="3221831"/>
            <a:ext cx="385465" cy="44053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endParaRPr lang="en-CA" dirty="0"/>
          </a:p>
        </p:txBody>
      </p:sp>
      <p:sp>
        <p:nvSpPr>
          <p:cNvPr id="3" name="Content Placeholder 2"/>
          <p:cNvSpPr>
            <a:spLocks noGrp="1"/>
          </p:cNvSpPr>
          <p:nvPr>
            <p:ph idx="1"/>
          </p:nvPr>
        </p:nvSpPr>
        <p:spPr/>
        <p:txBody>
          <a:bodyPr/>
          <a:lstStyle/>
          <a:p>
            <a:pPr marL="357505" indent="-357505">
              <a:buNone/>
            </a:pPr>
            <a:r>
              <a:rPr lang="en-CA" dirty="0"/>
              <a:t>	Performing a breadth-first traversal</a:t>
            </a:r>
            <a:endParaRPr lang="en-CA" dirty="0"/>
          </a:p>
          <a:p>
            <a:pPr lvl="1"/>
            <a:r>
              <a:rPr lang="en-CA" dirty="0"/>
              <a:t>Push the first vertex onto the queue</a:t>
            </a:r>
            <a:endParaRPr lang="en-CA" dirty="0"/>
          </a:p>
        </p:txBody>
      </p:sp>
      <p:graphicFrame>
        <p:nvGraphicFramePr>
          <p:cNvPr id="5" name="Table 4"/>
          <p:cNvGraphicFramePr>
            <a:graphicFrameLocks noGrp="1"/>
          </p:cNvGraphicFramePr>
          <p:nvPr/>
        </p:nvGraphicFramePr>
        <p:xfrm>
          <a:off x="1907704" y="5373216"/>
          <a:ext cx="3024336" cy="370840"/>
        </p:xfrm>
        <a:graphic>
          <a:graphicData uri="http://schemas.openxmlformats.org/drawingml/2006/table">
            <a:tbl>
              <a:tblPr firstRow="1" bandRow="1">
                <a:tableStyleId>{2D5ABB26-0587-4C30-8999-92F81FD0307C}</a:tableStyleId>
              </a:tblPr>
              <a:tblGrid>
                <a:gridCol w="504056"/>
                <a:gridCol w="504056"/>
                <a:gridCol w="504056"/>
                <a:gridCol w="504056"/>
                <a:gridCol w="504056"/>
                <a:gridCol w="504056"/>
              </a:tblGrid>
              <a:tr h="370840">
                <a:tc>
                  <a:txBody>
                    <a:bodyPr/>
                    <a:lstStyle/>
                    <a:p>
                      <a:pPr algn="ctr"/>
                      <a:r>
                        <a:rPr lang="en-CA" dirty="0"/>
                        <a:t>A</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6" name="Picture 3"/>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2474705" y="2708920"/>
            <a:ext cx="4486283" cy="24218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CA" altLang="en-US">
                <a:latin typeface="Arial" panose="020B0604020202090204" pitchFamily="34" charset="0"/>
                <a:cs typeface="Arial" panose="020B0604020202090204" pitchFamily="34" charset="0"/>
              </a:rPr>
              <a:t>Determining Distances</a:t>
            </a:r>
            <a:endParaRPr lang="en-CA" altLang="en-US">
              <a:latin typeface="Arial" panose="020B0604020202090204" pitchFamily="34" charset="0"/>
              <a:cs typeface="Arial" panose="020B0604020202090204" pitchFamily="34" charset="0"/>
            </a:endParaRPr>
          </a:p>
        </p:txBody>
      </p:sp>
      <p:sp>
        <p:nvSpPr>
          <p:cNvPr id="26627" name="Content Placeholder 2"/>
          <p:cNvSpPr>
            <a:spLocks noGrp="1"/>
          </p:cNvSpPr>
          <p:nvPr>
            <p:ph idx="1"/>
          </p:nvPr>
        </p:nvSpPr>
        <p:spPr/>
        <p:txBody>
          <a:bodyPr/>
          <a:lstStyle/>
          <a:p>
            <a:pPr>
              <a:buFont typeface="Arial" panose="020B0604020202090204" pitchFamily="34" charset="0"/>
              <a:buNone/>
            </a:pPr>
            <a:r>
              <a:rPr lang="en-CA" altLang="en-US">
                <a:latin typeface="Arial" panose="020B0604020202090204" pitchFamily="34" charset="0"/>
                <a:cs typeface="Arial" panose="020B0604020202090204" pitchFamily="34" charset="0"/>
              </a:rPr>
              <a:t>	E has no more adjacent unvisited vertices</a:t>
            </a:r>
            <a:endParaRPr lang="en-CA" altLang="en-US">
              <a:latin typeface="Arial" panose="020B0604020202090204" pitchFamily="34" charset="0"/>
              <a:cs typeface="Arial" panose="020B0604020202090204" pitchFamily="34" charset="0"/>
            </a:endParaRPr>
          </a:p>
          <a:p>
            <a:pPr lvl="1"/>
            <a:r>
              <a:rPr lang="en-CA" altLang="en-US">
                <a:latin typeface="Arial" panose="020B0604020202090204" pitchFamily="34" charset="0"/>
                <a:cs typeface="Arial" panose="020B0604020202090204" pitchFamily="34" charset="0"/>
              </a:rPr>
              <a:t>Thus C and I form the third layer, </a:t>
            </a:r>
            <a:r>
              <a:rPr lang="en-CA" altLang="en-US" i="1">
                <a:latin typeface="Times New Roman" panose="02020503050405090304" pitchFamily="18" charset="0"/>
                <a:cs typeface="Times New Roman" panose="02020503050405090304" pitchFamily="18" charset="0"/>
              </a:rPr>
              <a:t>L</a:t>
            </a:r>
            <a:r>
              <a:rPr lang="en-CA" altLang="en-US" baseline="-25000">
                <a:latin typeface="Times New Roman" panose="02020503050405090304" pitchFamily="18" charset="0"/>
                <a:cs typeface="Times New Roman" panose="02020503050405090304" pitchFamily="18" charset="0"/>
              </a:rPr>
              <a:t>3</a:t>
            </a:r>
            <a:endParaRPr lang="en-CA" altLang="en-US">
              <a:latin typeface="Times New Roman" panose="02020503050405090304" pitchFamily="18" charset="0"/>
              <a:cs typeface="Times New Roman" panose="02020503050405090304" pitchFamily="18" charset="0"/>
            </a:endParaRPr>
          </a:p>
          <a:p>
            <a:pPr>
              <a:buFont typeface="Arial" panose="020B0604020202090204" pitchFamily="34" charset="0"/>
              <a:buNone/>
            </a:pPr>
            <a:endParaRPr lang="en-CA" altLang="en-US">
              <a:latin typeface="Arial" panose="020B0604020202090204" pitchFamily="34" charset="0"/>
              <a:cs typeface="Arial" panose="020B0604020202090204" pitchFamily="34" charset="0"/>
            </a:endParaRPr>
          </a:p>
        </p:txBody>
      </p:sp>
      <p:pic>
        <p:nvPicPr>
          <p:cNvPr id="26628" name="Picture 8" descr="C:\Users\dwharder\Desktop\x5.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62350" y="2382838"/>
            <a:ext cx="2017713"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p:cNvGraphicFramePr>
            <a:graphicFrameLocks noGrp="1"/>
          </p:cNvGraphicFramePr>
          <p:nvPr/>
        </p:nvGraphicFramePr>
        <p:xfrm>
          <a:off x="3635375" y="4581525"/>
          <a:ext cx="2016126" cy="365602"/>
        </p:xfrm>
        <a:graphic>
          <a:graphicData uri="http://schemas.openxmlformats.org/drawingml/2006/table">
            <a:tbl>
              <a:tblPr firstRow="1" bandRow="1">
                <a:tableStyleId>{2D5ABB26-0587-4C30-8999-92F81FD0307C}</a:tableStyleId>
              </a:tblPr>
              <a:tblGrid>
                <a:gridCol w="336021"/>
                <a:gridCol w="336021"/>
                <a:gridCol w="336021"/>
                <a:gridCol w="336021"/>
                <a:gridCol w="336021"/>
                <a:gridCol w="336021"/>
              </a:tblGrid>
              <a:tr h="365125">
                <a:tc>
                  <a:txBody>
                    <a:bodyPr/>
                    <a:lstStyle/>
                    <a:p>
                      <a:pPr algn="ctr"/>
                      <a:r>
                        <a:rPr lang="en-CA" sz="1800" dirty="0"/>
                        <a:t>C</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1BA90"/>
                    </a:solidFill>
                  </a:tcPr>
                </a:tc>
                <a:tc>
                  <a:txBody>
                    <a:bodyPr/>
                    <a:lstStyle/>
                    <a:p>
                      <a:pPr algn="ctr"/>
                      <a:r>
                        <a:rPr lang="en-CA" sz="1800" dirty="0"/>
                        <a:t>I</a:t>
                      </a: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1BA90"/>
                    </a:solidFill>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6" name="Straight Connector 5"/>
          <p:cNvCxnSpPr/>
          <p:nvPr/>
        </p:nvCxnSpPr>
        <p:spPr>
          <a:xfrm>
            <a:off x="4967585" y="3221831"/>
            <a:ext cx="385465" cy="44053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CA" altLang="en-US">
                <a:latin typeface="Arial" panose="020B0604020202090204" pitchFamily="34" charset="0"/>
                <a:cs typeface="Arial" panose="020B0604020202090204" pitchFamily="34" charset="0"/>
              </a:rPr>
              <a:t>Determining Distances</a:t>
            </a:r>
            <a:endParaRPr lang="en-CA" altLang="en-US">
              <a:latin typeface="Arial" panose="020B0604020202090204" pitchFamily="34" charset="0"/>
              <a:cs typeface="Arial" panose="020B0604020202090204" pitchFamily="34" charset="0"/>
            </a:endParaRPr>
          </a:p>
        </p:txBody>
      </p:sp>
      <p:sp>
        <p:nvSpPr>
          <p:cNvPr id="27651" name="Content Placeholder 2"/>
          <p:cNvSpPr>
            <a:spLocks noGrp="1"/>
          </p:cNvSpPr>
          <p:nvPr>
            <p:ph idx="1"/>
          </p:nvPr>
        </p:nvSpPr>
        <p:spPr/>
        <p:txBody>
          <a:bodyPr>
            <a:normAutofit/>
          </a:bodyPr>
          <a:lstStyle/>
          <a:p>
            <a:pPr>
              <a:buFont typeface="Arial" panose="020B0604020202090204" pitchFamily="34" charset="0"/>
              <a:buNone/>
            </a:pPr>
            <a:r>
              <a:rPr lang="en-CA" altLang="en-US" dirty="0">
                <a:latin typeface="Arial" panose="020B0604020202090204" pitchFamily="34" charset="0"/>
                <a:cs typeface="Arial" panose="020B0604020202090204" pitchFamily="34" charset="0"/>
              </a:rPr>
              <a:t>	The unvisited vertex D is adjacent to vertices in </a:t>
            </a:r>
            <a:r>
              <a:rPr lang="en-CA" altLang="en-US" i="1" dirty="0">
                <a:latin typeface="Times New Roman" panose="02020503050405090304" pitchFamily="18" charset="0"/>
                <a:cs typeface="Times New Roman" panose="02020503050405090304" pitchFamily="18" charset="0"/>
              </a:rPr>
              <a:t>L</a:t>
            </a:r>
            <a:r>
              <a:rPr lang="en-CA" altLang="en-US" baseline="-25000" dirty="0">
                <a:latin typeface="Times New Roman" panose="02020503050405090304" pitchFamily="18" charset="0"/>
                <a:cs typeface="Times New Roman" panose="02020503050405090304" pitchFamily="18" charset="0"/>
              </a:rPr>
              <a:t>3</a:t>
            </a:r>
            <a:endParaRPr lang="en-CA" altLang="en-US" dirty="0">
              <a:latin typeface="Arial" panose="020B0604020202090204" pitchFamily="34" charset="0"/>
              <a:cs typeface="Arial" panose="020B0604020202090204" pitchFamily="34" charset="0"/>
            </a:endParaRPr>
          </a:p>
          <a:p>
            <a:pPr lvl="1"/>
            <a:r>
              <a:rPr lang="en-CA" altLang="en-US" dirty="0">
                <a:latin typeface="Arial" panose="020B0604020202090204" pitchFamily="34" charset="0"/>
                <a:cs typeface="Arial" panose="020B0604020202090204" pitchFamily="34" charset="0"/>
              </a:rPr>
              <a:t>This vertex forms the fourth layer, </a:t>
            </a:r>
            <a:r>
              <a:rPr lang="en-CA" altLang="en-US" i="1" dirty="0">
                <a:latin typeface="Times New Roman" panose="02020503050405090304" pitchFamily="18" charset="0"/>
                <a:cs typeface="Times New Roman" panose="02020503050405090304" pitchFamily="18" charset="0"/>
              </a:rPr>
              <a:t>L</a:t>
            </a:r>
            <a:r>
              <a:rPr lang="en-CA" altLang="en-US" baseline="-25000" dirty="0">
                <a:latin typeface="Times New Roman" panose="02020503050405090304" pitchFamily="18" charset="0"/>
                <a:cs typeface="Times New Roman" panose="02020503050405090304" pitchFamily="18" charset="0"/>
              </a:rPr>
              <a:t>4</a:t>
            </a:r>
            <a:endParaRPr lang="en-CA" altLang="en-US" dirty="0">
              <a:latin typeface="Times New Roman" panose="02020503050405090304" pitchFamily="18" charset="0"/>
              <a:cs typeface="Times New Roman" panose="02020503050405090304" pitchFamily="18" charset="0"/>
            </a:endParaRPr>
          </a:p>
          <a:p>
            <a:pPr>
              <a:buFont typeface="Arial" panose="020B0604020202090204" pitchFamily="34" charset="0"/>
              <a:buNone/>
            </a:pPr>
            <a:endParaRPr lang="en-CA" altLang="en-US" dirty="0">
              <a:latin typeface="Arial" panose="020B0604020202090204" pitchFamily="34" charset="0"/>
              <a:cs typeface="Arial" panose="020B0604020202090204" pitchFamily="34" charset="0"/>
            </a:endParaRPr>
          </a:p>
          <a:p>
            <a:pPr>
              <a:buFont typeface="Arial" panose="020B0604020202090204" pitchFamily="34" charset="0"/>
              <a:buNone/>
            </a:pPr>
            <a:endParaRPr lang="en-CA" altLang="en-US" dirty="0">
              <a:latin typeface="Arial" panose="020B0604020202090204" pitchFamily="34" charset="0"/>
              <a:cs typeface="Arial" panose="020B0604020202090204" pitchFamily="34" charset="0"/>
            </a:endParaRPr>
          </a:p>
          <a:p>
            <a:pPr>
              <a:buFont typeface="Arial" panose="020B0604020202090204" pitchFamily="34" charset="0"/>
              <a:buNone/>
            </a:pPr>
            <a:endParaRPr lang="en-CA" altLang="en-US" dirty="0">
              <a:latin typeface="Arial" panose="020B0604020202090204" pitchFamily="34" charset="0"/>
              <a:cs typeface="Arial" panose="020B0604020202090204" pitchFamily="34" charset="0"/>
            </a:endParaRPr>
          </a:p>
          <a:p>
            <a:pPr>
              <a:buFont typeface="Arial" panose="020B0604020202090204" pitchFamily="34" charset="0"/>
              <a:buNone/>
            </a:pPr>
            <a:endParaRPr lang="en-CA" altLang="en-US" dirty="0">
              <a:latin typeface="Arial" panose="020B0604020202090204" pitchFamily="34" charset="0"/>
              <a:cs typeface="Arial" panose="020B0604020202090204" pitchFamily="34" charset="0"/>
            </a:endParaRPr>
          </a:p>
          <a:p>
            <a:pPr>
              <a:buFont typeface="Arial" panose="020B0604020202090204" pitchFamily="34" charset="0"/>
              <a:buNone/>
            </a:pPr>
            <a:endParaRPr lang="en-CA" altLang="en-US" dirty="0">
              <a:latin typeface="Arial" panose="020B0604020202090204" pitchFamily="34" charset="0"/>
              <a:cs typeface="Arial" panose="020B0604020202090204" pitchFamily="34" charset="0"/>
            </a:endParaRPr>
          </a:p>
          <a:p>
            <a:pPr>
              <a:buFont typeface="Arial" panose="020B0604020202090204" pitchFamily="34" charset="0"/>
              <a:buNone/>
            </a:pPr>
            <a:endParaRPr lang="en-CA" altLang="en-US" dirty="0">
              <a:latin typeface="Arial" panose="020B0604020202090204" pitchFamily="34" charset="0"/>
              <a:cs typeface="Arial" panose="020B0604020202090204" pitchFamily="34" charset="0"/>
            </a:endParaRPr>
          </a:p>
          <a:p>
            <a:pPr lvl="1"/>
            <a:r>
              <a:rPr lang="en-CA" altLang="en-US" dirty="0">
                <a:latin typeface="Arial" panose="020B0604020202090204" pitchFamily="34" charset="0"/>
                <a:cs typeface="Arial" panose="020B0604020202090204" pitchFamily="34" charset="0"/>
              </a:rPr>
              <a:t>Distance 1: B, F, G</a:t>
            </a:r>
            <a:endParaRPr lang="en-CA" altLang="en-US" dirty="0">
              <a:latin typeface="Arial" panose="020B0604020202090204" pitchFamily="34" charset="0"/>
              <a:cs typeface="Arial" panose="020B0604020202090204" pitchFamily="34" charset="0"/>
            </a:endParaRPr>
          </a:p>
          <a:p>
            <a:pPr lvl="1"/>
            <a:r>
              <a:rPr lang="en-CA" altLang="en-US" dirty="0">
                <a:latin typeface="Arial" panose="020B0604020202090204" pitchFamily="34" charset="0"/>
                <a:cs typeface="Arial" panose="020B0604020202090204" pitchFamily="34" charset="0"/>
              </a:rPr>
              <a:t>Distance 2: H, E</a:t>
            </a:r>
            <a:endParaRPr lang="en-CA" altLang="en-US" dirty="0">
              <a:latin typeface="Arial" panose="020B0604020202090204" pitchFamily="34" charset="0"/>
              <a:cs typeface="Arial" panose="020B0604020202090204" pitchFamily="34" charset="0"/>
            </a:endParaRPr>
          </a:p>
          <a:p>
            <a:pPr lvl="1"/>
            <a:r>
              <a:rPr lang="en-CA" altLang="en-US" dirty="0">
                <a:latin typeface="Arial" panose="020B0604020202090204" pitchFamily="34" charset="0"/>
                <a:cs typeface="Arial" panose="020B0604020202090204" pitchFamily="34" charset="0"/>
              </a:rPr>
              <a:t>Distance 3: C, I</a:t>
            </a:r>
            <a:endParaRPr lang="en-CA" altLang="en-US" dirty="0">
              <a:latin typeface="Arial" panose="020B0604020202090204" pitchFamily="34" charset="0"/>
              <a:cs typeface="Arial" panose="020B0604020202090204" pitchFamily="34" charset="0"/>
            </a:endParaRPr>
          </a:p>
          <a:p>
            <a:pPr lvl="1"/>
            <a:r>
              <a:rPr lang="en-CA" altLang="en-US" dirty="0">
                <a:latin typeface="Arial" panose="020B0604020202090204" pitchFamily="34" charset="0"/>
                <a:cs typeface="Arial" panose="020B0604020202090204" pitchFamily="34" charset="0"/>
              </a:rPr>
              <a:t>Distance 4: D</a:t>
            </a:r>
            <a:endParaRPr lang="en-CA" altLang="en-US" dirty="0">
              <a:latin typeface="Arial" panose="020B0604020202090204" pitchFamily="34" charset="0"/>
              <a:cs typeface="Arial" panose="020B0604020202090204" pitchFamily="34" charset="0"/>
            </a:endParaRPr>
          </a:p>
        </p:txBody>
      </p:sp>
      <p:pic>
        <p:nvPicPr>
          <p:cNvPr id="27652" name="Picture 9" descr="C:\Users\dwharder\Desktop\x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62350" y="2382838"/>
            <a:ext cx="2017713"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p:nvPr/>
        </p:nvCxnSpPr>
        <p:spPr>
          <a:xfrm>
            <a:off x="4967585" y="3221831"/>
            <a:ext cx="385465" cy="44053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1">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51">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651">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65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CA" altLang="en-US">
                <a:latin typeface="Arial" panose="020B0604020202090204" pitchFamily="34" charset="0"/>
                <a:cs typeface="Arial" panose="020B0604020202090204" pitchFamily="34" charset="0"/>
              </a:rPr>
              <a:t>Determining Distances</a:t>
            </a:r>
            <a:endParaRPr lang="en-US" altLang="en-US">
              <a:latin typeface="Arial" panose="020B0604020202090204" pitchFamily="34" charset="0"/>
              <a:cs typeface="Arial" panose="020B0604020202090204" pitchFamily="34" charset="0"/>
            </a:endParaRPr>
          </a:p>
        </p:txBody>
      </p:sp>
      <p:sp>
        <p:nvSpPr>
          <p:cNvPr id="28675" name="Rectangle 3"/>
          <p:cNvSpPr>
            <a:spLocks noGrp="1" noChangeArrowheads="1"/>
          </p:cNvSpPr>
          <p:nvPr>
            <p:ph type="body" idx="1"/>
          </p:nvPr>
        </p:nvSpPr>
        <p:spPr/>
        <p:txBody>
          <a:bodyPr/>
          <a:lstStyle/>
          <a:p>
            <a:pPr>
              <a:buFont typeface="Arial" panose="020B0604020202090204" pitchFamily="34" charset="0"/>
              <a:buNone/>
            </a:pPr>
            <a:r>
              <a:rPr lang="en-US" altLang="en-US">
                <a:latin typeface="Arial" panose="020B0604020202090204" pitchFamily="34" charset="0"/>
                <a:cs typeface="Arial" panose="020B0604020202090204" pitchFamily="34" charset="0"/>
              </a:rPr>
              <a:t>	Theorem:</a:t>
            </a:r>
            <a:endParaRPr lang="en-US" altLang="en-US">
              <a:latin typeface="Arial" panose="020B0604020202090204" pitchFamily="34" charset="0"/>
              <a:cs typeface="Arial" panose="020B0604020202090204" pitchFamily="34" charset="0"/>
            </a:endParaRPr>
          </a:p>
          <a:p>
            <a:pPr lvl="1"/>
            <a:r>
              <a:rPr lang="en-US" altLang="en-US">
                <a:latin typeface="Arial" panose="020B0604020202090204" pitchFamily="34" charset="0"/>
                <a:cs typeface="Arial" panose="020B0604020202090204" pitchFamily="34" charset="0"/>
              </a:rPr>
              <a:t>If, in a breadth-first traversal of a graph, two vertices </a:t>
            </a:r>
            <a:r>
              <a:rPr lang="en-US" altLang="en-US" i="1">
                <a:latin typeface="Times New Roman" panose="02020503050405090304" pitchFamily="18" charset="0"/>
                <a:cs typeface="Times New Roman" panose="02020503050405090304" pitchFamily="18" charset="0"/>
              </a:rPr>
              <a:t>v</a:t>
            </a:r>
            <a:r>
              <a:rPr lang="en-US" altLang="en-US">
                <a:latin typeface="Arial" panose="020B0604020202090204" pitchFamily="34" charset="0"/>
                <a:cs typeface="Arial" panose="020B0604020202090204" pitchFamily="34" charset="0"/>
              </a:rPr>
              <a:t> and </a:t>
            </a:r>
            <a:r>
              <a:rPr lang="en-US" altLang="en-US" i="1">
                <a:latin typeface="Times New Roman" panose="02020503050405090304" pitchFamily="18" charset="0"/>
                <a:cs typeface="Times New Roman" panose="02020503050405090304" pitchFamily="18" charset="0"/>
              </a:rPr>
              <a:t>w</a:t>
            </a:r>
            <a:r>
              <a:rPr lang="en-US" altLang="en-US">
                <a:latin typeface="Arial" panose="020B0604020202090204" pitchFamily="34" charset="0"/>
                <a:cs typeface="Arial" panose="020B0604020202090204" pitchFamily="34" charset="0"/>
              </a:rPr>
              <a:t> appear in layers </a:t>
            </a:r>
            <a:r>
              <a:rPr lang="en-US" altLang="en-US" i="1">
                <a:latin typeface="Times New Roman" panose="02020503050405090304" pitchFamily="18" charset="0"/>
                <a:cs typeface="Times New Roman" panose="02020503050405090304" pitchFamily="18" charset="0"/>
              </a:rPr>
              <a:t>L</a:t>
            </a:r>
            <a:r>
              <a:rPr lang="en-US" altLang="en-US" i="1" baseline="-25000">
                <a:latin typeface="Times New Roman" panose="02020503050405090304" pitchFamily="18" charset="0"/>
                <a:cs typeface="Times New Roman" panose="02020503050405090304" pitchFamily="18" charset="0"/>
              </a:rPr>
              <a:t>i</a:t>
            </a:r>
            <a:r>
              <a:rPr lang="en-US" altLang="en-US">
                <a:latin typeface="Arial" panose="020B0604020202090204" pitchFamily="34" charset="0"/>
                <a:cs typeface="Arial" panose="020B0604020202090204" pitchFamily="34" charset="0"/>
              </a:rPr>
              <a:t> and </a:t>
            </a:r>
            <a:r>
              <a:rPr lang="en-US" altLang="en-US" i="1">
                <a:latin typeface="Times New Roman" panose="02020503050405090304" pitchFamily="18" charset="0"/>
                <a:cs typeface="Times New Roman" panose="02020503050405090304" pitchFamily="18" charset="0"/>
              </a:rPr>
              <a:t>L</a:t>
            </a:r>
            <a:r>
              <a:rPr lang="en-US" altLang="en-US" i="1" baseline="-25000">
                <a:latin typeface="Times New Roman" panose="02020503050405090304" pitchFamily="18" charset="0"/>
                <a:cs typeface="Times New Roman" panose="02020503050405090304" pitchFamily="18" charset="0"/>
              </a:rPr>
              <a:t>j</a:t>
            </a:r>
            <a:r>
              <a:rPr lang="en-US" altLang="en-US">
                <a:latin typeface="Arial" panose="020B0604020202090204" pitchFamily="34" charset="0"/>
                <a:cs typeface="Arial" panose="020B0604020202090204" pitchFamily="34" charset="0"/>
              </a:rPr>
              <a:t>, respectively and </a:t>
            </a:r>
            <a:r>
              <a:rPr lang="en-US" altLang="en-US">
                <a:latin typeface="Times New Roman" panose="02020503050405090304" pitchFamily="18" charset="0"/>
                <a:cs typeface="Times New Roman" panose="02020503050405090304" pitchFamily="18" charset="0"/>
              </a:rPr>
              <a:t>{</a:t>
            </a:r>
            <a:r>
              <a:rPr lang="en-US" altLang="en-US" i="1">
                <a:latin typeface="Times New Roman" panose="02020503050405090304" pitchFamily="18" charset="0"/>
                <a:cs typeface="Times New Roman" panose="02020503050405090304" pitchFamily="18" charset="0"/>
              </a:rPr>
              <a:t>v</a:t>
            </a:r>
            <a:r>
              <a:rPr lang="en-US" altLang="en-US">
                <a:latin typeface="Times New Roman" panose="02020503050405090304" pitchFamily="18" charset="0"/>
                <a:cs typeface="Times New Roman" panose="02020503050405090304" pitchFamily="18" charset="0"/>
              </a:rPr>
              <a:t>, </a:t>
            </a:r>
            <a:r>
              <a:rPr lang="en-US" altLang="en-US" i="1">
                <a:latin typeface="Times New Roman" panose="02020503050405090304" pitchFamily="18" charset="0"/>
                <a:cs typeface="Times New Roman" panose="02020503050405090304" pitchFamily="18" charset="0"/>
              </a:rPr>
              <a:t>w</a:t>
            </a:r>
            <a:r>
              <a:rPr lang="en-US" altLang="en-US">
                <a:latin typeface="Times New Roman" panose="02020503050405090304" pitchFamily="18" charset="0"/>
                <a:cs typeface="Times New Roman" panose="02020503050405090304" pitchFamily="18" charset="0"/>
              </a:rPr>
              <a:t>}</a:t>
            </a:r>
            <a:r>
              <a:rPr lang="en-US" altLang="en-US">
                <a:latin typeface="Arial" panose="020B0604020202090204" pitchFamily="34" charset="0"/>
                <a:cs typeface="Arial" panose="020B0604020202090204" pitchFamily="34" charset="0"/>
              </a:rPr>
              <a:t> is an edge in the graph,</a:t>
            </a:r>
            <a:br>
              <a:rPr lang="en-US" altLang="en-US">
                <a:latin typeface="Arial" panose="020B0604020202090204" pitchFamily="34" charset="0"/>
                <a:cs typeface="Arial" panose="020B0604020202090204" pitchFamily="34" charset="0"/>
              </a:rPr>
            </a:br>
            <a:r>
              <a:rPr lang="en-US" altLang="en-US">
                <a:latin typeface="Arial" panose="020B0604020202090204" pitchFamily="34" charset="0"/>
                <a:cs typeface="Arial" panose="020B0604020202090204" pitchFamily="34" charset="0"/>
              </a:rPr>
              <a:t>then </a:t>
            </a:r>
            <a:r>
              <a:rPr lang="en-US" altLang="en-US" i="1">
                <a:latin typeface="Times New Roman" panose="02020503050405090304" pitchFamily="18" charset="0"/>
                <a:cs typeface="Times New Roman" panose="02020503050405090304" pitchFamily="18" charset="0"/>
              </a:rPr>
              <a:t>i</a:t>
            </a:r>
            <a:r>
              <a:rPr lang="en-US" altLang="en-US" i="1">
                <a:latin typeface="Arial" panose="020B0604020202090204" pitchFamily="34" charset="0"/>
                <a:cs typeface="Arial" panose="020B0604020202090204" pitchFamily="34" charset="0"/>
              </a:rPr>
              <a:t> </a:t>
            </a:r>
            <a:r>
              <a:rPr lang="en-US" altLang="en-US">
                <a:latin typeface="Arial" panose="020B0604020202090204" pitchFamily="34" charset="0"/>
                <a:cs typeface="Arial" panose="020B0604020202090204" pitchFamily="34" charset="0"/>
              </a:rPr>
              <a:t>and </a:t>
            </a:r>
            <a:r>
              <a:rPr lang="en-US" altLang="en-US" i="1">
                <a:latin typeface="Times New Roman" panose="02020503050405090304" pitchFamily="18" charset="0"/>
                <a:cs typeface="Times New Roman" panose="02020503050405090304" pitchFamily="18" charset="0"/>
              </a:rPr>
              <a:t>j</a:t>
            </a:r>
            <a:r>
              <a:rPr lang="en-US" altLang="en-US" i="1">
                <a:latin typeface="Arial" panose="020B0604020202090204" pitchFamily="34" charset="0"/>
                <a:cs typeface="Arial" panose="020B0604020202090204" pitchFamily="34" charset="0"/>
              </a:rPr>
              <a:t> </a:t>
            </a:r>
            <a:r>
              <a:rPr lang="en-US" altLang="en-US">
                <a:latin typeface="Arial" panose="020B0604020202090204" pitchFamily="34" charset="0"/>
                <a:cs typeface="Arial" panose="020B0604020202090204" pitchFamily="34" charset="0"/>
              </a:rPr>
              <a:t>differ by at most one</a:t>
            </a:r>
            <a:endParaRPr lang="en-US" altLang="en-US">
              <a:latin typeface="Arial" panose="020B0604020202090204" pitchFamily="34" charset="0"/>
              <a:cs typeface="Arial" panose="020B0604020202090204" pitchFamily="34" charset="0"/>
            </a:endParaRPr>
          </a:p>
          <a:p>
            <a:pPr lvl="1"/>
            <a:endParaRPr lang="en-US" altLang="en-US">
              <a:latin typeface="Arial" panose="020B0604020202090204" pitchFamily="34" charset="0"/>
              <a:cs typeface="Arial" panose="020B0604020202090204" pitchFamily="34" charset="0"/>
            </a:endParaRPr>
          </a:p>
          <a:p>
            <a:pPr>
              <a:buFont typeface="Arial" panose="020B0604020202090204" pitchFamily="34" charset="0"/>
              <a:buNone/>
            </a:pPr>
            <a:r>
              <a:rPr lang="en-US" altLang="en-US">
                <a:latin typeface="Arial" panose="020B0604020202090204" pitchFamily="34" charset="0"/>
                <a:cs typeface="Arial" panose="020B0604020202090204" pitchFamily="34" charset="0"/>
              </a:rPr>
              <a:t>	Proof:</a:t>
            </a:r>
            <a:endParaRPr lang="en-US" altLang="en-US">
              <a:latin typeface="Arial" panose="020B0604020202090204" pitchFamily="34" charset="0"/>
              <a:cs typeface="Arial" panose="020B0604020202090204" pitchFamily="34" charset="0"/>
            </a:endParaRPr>
          </a:p>
          <a:p>
            <a:pPr lvl="1">
              <a:buFont typeface="Arial" panose="020B0604020202090204" pitchFamily="34" charset="0"/>
              <a:buNone/>
            </a:pPr>
            <a:r>
              <a:rPr lang="en-US" altLang="en-US">
                <a:latin typeface="Arial" panose="020B0604020202090204" pitchFamily="34" charset="0"/>
                <a:cs typeface="Arial" panose="020B0604020202090204" pitchFamily="34" charset="0"/>
              </a:rPr>
              <a:t>	If </a:t>
            </a:r>
            <a:r>
              <a:rPr lang="en-US" altLang="en-US" i="1">
                <a:latin typeface="Times New Roman" panose="02020503050405090304" pitchFamily="18" charset="0"/>
                <a:cs typeface="Times New Roman" panose="02020503050405090304" pitchFamily="18" charset="0"/>
              </a:rPr>
              <a:t>i</a:t>
            </a:r>
            <a:r>
              <a:rPr lang="en-US" altLang="en-US">
                <a:latin typeface="Times New Roman" panose="02020503050405090304" pitchFamily="18" charset="0"/>
                <a:cs typeface="Times New Roman" panose="02020503050405090304" pitchFamily="18" charset="0"/>
              </a:rPr>
              <a:t> = </a:t>
            </a:r>
            <a:r>
              <a:rPr lang="en-US" altLang="en-US" i="1">
                <a:latin typeface="Times New Roman" panose="02020503050405090304" pitchFamily="18" charset="0"/>
                <a:cs typeface="Times New Roman" panose="02020503050405090304" pitchFamily="18" charset="0"/>
              </a:rPr>
              <a:t>j</a:t>
            </a:r>
            <a:r>
              <a:rPr lang="en-US" altLang="en-US">
                <a:latin typeface="Arial" panose="020B0604020202090204" pitchFamily="34" charset="0"/>
                <a:cs typeface="Arial" panose="020B0604020202090204" pitchFamily="34" charset="0"/>
              </a:rPr>
              <a:t>, we are done</a:t>
            </a:r>
            <a:endParaRPr lang="en-US" altLang="en-US">
              <a:latin typeface="Arial" panose="020B0604020202090204" pitchFamily="34" charset="0"/>
              <a:cs typeface="Arial" panose="020B0604020202090204" pitchFamily="34" charset="0"/>
            </a:endParaRPr>
          </a:p>
          <a:p>
            <a:pPr lvl="1">
              <a:buFont typeface="Arial" panose="020B0604020202090204" pitchFamily="34" charset="0"/>
              <a:buNone/>
            </a:pPr>
            <a:r>
              <a:rPr lang="en-US" altLang="en-US">
                <a:latin typeface="Arial" panose="020B0604020202090204" pitchFamily="34" charset="0"/>
                <a:cs typeface="Arial" panose="020B0604020202090204" pitchFamily="34" charset="0"/>
              </a:rPr>
              <a:t>	If </a:t>
            </a:r>
            <a:r>
              <a:rPr lang="en-US" altLang="en-US" i="1">
                <a:latin typeface="Times New Roman" panose="02020503050405090304" pitchFamily="18" charset="0"/>
                <a:cs typeface="Times New Roman" panose="02020503050405090304" pitchFamily="18" charset="0"/>
              </a:rPr>
              <a:t>i</a:t>
            </a:r>
            <a:r>
              <a:rPr lang="en-US" altLang="en-US">
                <a:latin typeface="Times New Roman" panose="02020503050405090304" pitchFamily="18" charset="0"/>
                <a:cs typeface="Times New Roman" panose="02020503050405090304" pitchFamily="18" charset="0"/>
              </a:rPr>
              <a:t> ≠ </a:t>
            </a:r>
            <a:r>
              <a:rPr lang="en-US" altLang="en-US" i="1">
                <a:latin typeface="Times New Roman" panose="02020503050405090304" pitchFamily="18" charset="0"/>
                <a:cs typeface="Times New Roman" panose="02020503050405090304" pitchFamily="18" charset="0"/>
              </a:rPr>
              <a:t>j</a:t>
            </a:r>
            <a:r>
              <a:rPr lang="en-US" altLang="en-US">
                <a:latin typeface="Arial" panose="020B0604020202090204" pitchFamily="34" charset="0"/>
                <a:cs typeface="Arial" panose="020B0604020202090204" pitchFamily="34" charset="0"/>
              </a:rPr>
              <a:t>, without loss of generality, assume </a:t>
            </a:r>
            <a:r>
              <a:rPr lang="en-US" altLang="en-US" i="1">
                <a:latin typeface="Times New Roman" panose="02020503050405090304" pitchFamily="18" charset="0"/>
                <a:cs typeface="Times New Roman" panose="02020503050405090304" pitchFamily="18" charset="0"/>
              </a:rPr>
              <a:t>i</a:t>
            </a:r>
            <a:r>
              <a:rPr lang="en-US" altLang="en-US">
                <a:latin typeface="Times New Roman" panose="02020503050405090304" pitchFamily="18" charset="0"/>
                <a:cs typeface="Times New Roman" panose="02020503050405090304" pitchFamily="18" charset="0"/>
              </a:rPr>
              <a:t> &lt; </a:t>
            </a:r>
            <a:r>
              <a:rPr lang="en-US" altLang="en-US" i="1">
                <a:latin typeface="Times New Roman" panose="02020503050405090304" pitchFamily="18" charset="0"/>
                <a:cs typeface="Times New Roman" panose="02020503050405090304" pitchFamily="18" charset="0"/>
              </a:rPr>
              <a:t>j</a:t>
            </a:r>
            <a:endParaRPr lang="en-US" altLang="en-US">
              <a:latin typeface="Arial" panose="020B0604020202090204" pitchFamily="34" charset="0"/>
              <a:cs typeface="Arial" panose="020B0604020202090204" pitchFamily="34" charset="0"/>
            </a:endParaRPr>
          </a:p>
          <a:p>
            <a:pPr lvl="2">
              <a:buFont typeface="Arial" panose="020B0604020202090204" pitchFamily="34" charset="0"/>
              <a:buNone/>
            </a:pPr>
            <a:r>
              <a:rPr lang="en-US" altLang="en-US">
                <a:latin typeface="Arial" panose="020B0604020202090204" pitchFamily="34" charset="0"/>
                <a:cs typeface="Arial" panose="020B0604020202090204" pitchFamily="34" charset="0"/>
              </a:rPr>
              <a:t>	Because </a:t>
            </a:r>
            <a:r>
              <a:rPr lang="en-US" altLang="en-US" i="1">
                <a:latin typeface="Times New Roman" panose="02020503050405090304" pitchFamily="18" charset="0"/>
                <a:cs typeface="Times New Roman" panose="02020503050405090304" pitchFamily="18" charset="0"/>
              </a:rPr>
              <a:t>v </a:t>
            </a:r>
            <a:r>
              <a:rPr lang="en-US" altLang="en-US">
                <a:latin typeface="Times New Roman" panose="02020503050405090304" pitchFamily="18" charset="0"/>
                <a:cs typeface="Times New Roman" panose="02020503050405090304" pitchFamily="18" charset="0"/>
              </a:rPr>
              <a:t>∈ </a:t>
            </a:r>
            <a:r>
              <a:rPr lang="en-US" altLang="en-US" i="1">
                <a:latin typeface="Times New Roman" panose="02020503050405090304" pitchFamily="18" charset="0"/>
                <a:cs typeface="Times New Roman" panose="02020503050405090304" pitchFamily="18" charset="0"/>
              </a:rPr>
              <a:t>L</a:t>
            </a:r>
            <a:r>
              <a:rPr lang="en-US" altLang="en-US" i="1" baseline="-25000">
                <a:latin typeface="Times New Roman" panose="02020503050405090304" pitchFamily="18" charset="0"/>
                <a:cs typeface="Times New Roman" panose="02020503050405090304" pitchFamily="18" charset="0"/>
              </a:rPr>
              <a:t>i</a:t>
            </a:r>
            <a:r>
              <a:rPr lang="en-US" altLang="en-US">
                <a:latin typeface="Arial" panose="020B0604020202090204" pitchFamily="34" charset="0"/>
                <a:cs typeface="Arial" panose="020B0604020202090204" pitchFamily="34" charset="0"/>
              </a:rPr>
              <a:t>, </a:t>
            </a:r>
            <a:r>
              <a:rPr lang="en-US" altLang="en-US" i="1">
                <a:latin typeface="Times New Roman" panose="02020503050405090304" pitchFamily="18" charset="0"/>
                <a:cs typeface="Times New Roman" panose="02020503050405090304" pitchFamily="18" charset="0"/>
              </a:rPr>
              <a:t>w </a:t>
            </a:r>
            <a:r>
              <a:rPr lang="en-US" altLang="en-US">
                <a:latin typeface="Arial" panose="020B0604020202090204" pitchFamily="34" charset="0"/>
                <a:cs typeface="Arial" panose="020B0604020202090204" pitchFamily="34" charset="0"/>
              </a:rPr>
              <a:t>does not appear in any previous layer, and </a:t>
            </a:r>
            <a:r>
              <a:rPr lang="en-US" altLang="en-US">
                <a:latin typeface="Times New Roman" panose="02020503050405090304" pitchFamily="18" charset="0"/>
                <a:cs typeface="Times New Roman" panose="02020503050405090304" pitchFamily="18" charset="0"/>
              </a:rPr>
              <a:t>{</a:t>
            </a:r>
            <a:r>
              <a:rPr lang="en-US" altLang="en-US" i="1">
                <a:latin typeface="Times New Roman" panose="02020503050405090304" pitchFamily="18" charset="0"/>
                <a:cs typeface="Times New Roman" panose="02020503050405090304" pitchFamily="18" charset="0"/>
              </a:rPr>
              <a:t>v</a:t>
            </a:r>
            <a:r>
              <a:rPr lang="en-US" altLang="en-US">
                <a:latin typeface="Times New Roman" panose="02020503050405090304" pitchFamily="18" charset="0"/>
                <a:cs typeface="Times New Roman" panose="02020503050405090304" pitchFamily="18" charset="0"/>
              </a:rPr>
              <a:t>, </a:t>
            </a:r>
            <a:r>
              <a:rPr lang="en-US" altLang="en-US" i="1">
                <a:latin typeface="Times New Roman" panose="02020503050405090304" pitchFamily="18" charset="0"/>
                <a:cs typeface="Times New Roman" panose="02020503050405090304" pitchFamily="18" charset="0"/>
              </a:rPr>
              <a:t>w</a:t>
            </a:r>
            <a:r>
              <a:rPr lang="en-US" altLang="en-US">
                <a:latin typeface="Times New Roman" panose="02020503050405090304" pitchFamily="18" charset="0"/>
                <a:cs typeface="Times New Roman" panose="02020503050405090304" pitchFamily="18" charset="0"/>
              </a:rPr>
              <a:t>}</a:t>
            </a:r>
            <a:r>
              <a:rPr lang="en-US" altLang="en-US">
                <a:latin typeface="Arial" panose="020B0604020202090204" pitchFamily="34" charset="0"/>
                <a:cs typeface="Arial" panose="020B0604020202090204" pitchFamily="34" charset="0"/>
              </a:rPr>
              <a:t> is an edge in the graph, it follows that </a:t>
            </a:r>
            <a:r>
              <a:rPr lang="en-US" altLang="en-US" i="1">
                <a:latin typeface="Times New Roman" panose="02020503050405090304" pitchFamily="18" charset="0"/>
                <a:cs typeface="Times New Roman" panose="02020503050405090304" pitchFamily="18" charset="0"/>
              </a:rPr>
              <a:t>w </a:t>
            </a:r>
            <a:r>
              <a:rPr lang="en-US" altLang="en-US">
                <a:latin typeface="Times New Roman" panose="02020503050405090304" pitchFamily="18" charset="0"/>
                <a:cs typeface="Times New Roman" panose="02020503050405090304" pitchFamily="18" charset="0"/>
              </a:rPr>
              <a:t>∈ </a:t>
            </a:r>
            <a:r>
              <a:rPr lang="en-US" altLang="en-US" i="1">
                <a:latin typeface="Times New Roman" panose="02020503050405090304" pitchFamily="18" charset="0"/>
                <a:cs typeface="Times New Roman" panose="02020503050405090304" pitchFamily="18" charset="0"/>
              </a:rPr>
              <a:t>L</a:t>
            </a:r>
            <a:r>
              <a:rPr lang="en-US" altLang="en-US" i="1" baseline="-25000">
                <a:latin typeface="Times New Roman" panose="02020503050405090304" pitchFamily="18" charset="0"/>
                <a:cs typeface="Times New Roman" panose="02020503050405090304" pitchFamily="18" charset="0"/>
              </a:rPr>
              <a:t>i</a:t>
            </a:r>
            <a:r>
              <a:rPr lang="en-US" altLang="en-US" baseline="-25000">
                <a:latin typeface="Times New Roman" panose="02020503050405090304" pitchFamily="18" charset="0"/>
                <a:cs typeface="Times New Roman" panose="02020503050405090304" pitchFamily="18" charset="0"/>
              </a:rPr>
              <a:t> + 1</a:t>
            </a:r>
            <a:endParaRPr lang="en-US" altLang="en-US" baseline="-25000">
              <a:latin typeface="Times New Roman" panose="02020503050405090304" pitchFamily="18" charset="0"/>
              <a:cs typeface="Times New Roman" panose="02020503050405090304" pitchFamily="18" charset="0"/>
            </a:endParaRPr>
          </a:p>
          <a:p>
            <a:pPr lvl="2">
              <a:buFont typeface="Arial" panose="020B0604020202090204" pitchFamily="34" charset="0"/>
              <a:buNone/>
            </a:pPr>
            <a:r>
              <a:rPr lang="en-US" altLang="en-US">
                <a:latin typeface="Arial" panose="020B0604020202090204" pitchFamily="34" charset="0"/>
                <a:cs typeface="Arial" panose="020B0604020202090204" pitchFamily="34" charset="0"/>
              </a:rPr>
              <a:t>	Thus</a:t>
            </a:r>
            <a:r>
              <a:rPr lang="en-US" altLang="en-US">
                <a:latin typeface="Times New Roman" panose="02020503050405090304" pitchFamily="18" charset="0"/>
                <a:cs typeface="Times New Roman" panose="02020503050405090304" pitchFamily="18" charset="0"/>
              </a:rPr>
              <a:t>, </a:t>
            </a:r>
            <a:r>
              <a:rPr lang="en-US" altLang="en-US" i="1">
                <a:latin typeface="Times New Roman" panose="02020503050405090304" pitchFamily="18" charset="0"/>
                <a:cs typeface="Times New Roman" panose="02020503050405090304" pitchFamily="18" charset="0"/>
              </a:rPr>
              <a:t>j </a:t>
            </a:r>
            <a:r>
              <a:rPr lang="en-US" altLang="en-US">
                <a:latin typeface="Times New Roman" panose="02020503050405090304" pitchFamily="18" charset="0"/>
                <a:cs typeface="Times New Roman" panose="02020503050405090304" pitchFamily="18" charset="0"/>
              </a:rPr>
              <a:t>= </a:t>
            </a:r>
            <a:r>
              <a:rPr lang="en-US" altLang="en-US" i="1">
                <a:latin typeface="Times New Roman" panose="02020503050405090304" pitchFamily="18" charset="0"/>
                <a:cs typeface="Times New Roman" panose="02020503050405090304" pitchFamily="18" charset="0"/>
              </a:rPr>
              <a:t>i</a:t>
            </a:r>
            <a:r>
              <a:rPr lang="en-US" altLang="en-US">
                <a:latin typeface="Times New Roman" panose="02020503050405090304" pitchFamily="18" charset="0"/>
                <a:cs typeface="Times New Roman" panose="02020503050405090304" pitchFamily="18" charset="0"/>
              </a:rPr>
              <a:t> + 1</a:t>
            </a:r>
            <a:endParaRPr lang="en-US" altLang="en-US">
              <a:latin typeface="Times New Roman" panose="02020503050405090304" pitchFamily="18" charset="0"/>
              <a:cs typeface="Times New Roman" panose="02020503050405090304" pitchFamily="18" charset="0"/>
            </a:endParaRPr>
          </a:p>
          <a:p>
            <a:pPr lvl="1">
              <a:buFont typeface="Arial" panose="020B0604020202090204" pitchFamily="34" charset="0"/>
              <a:buNone/>
            </a:pPr>
            <a:r>
              <a:rPr lang="en-US" altLang="en-US">
                <a:latin typeface="Arial" panose="020B0604020202090204" pitchFamily="34" charset="0"/>
                <a:cs typeface="Arial" panose="020B0604020202090204" pitchFamily="34" charset="0"/>
              </a:rPr>
              <a:t>	Therefore, </a:t>
            </a:r>
            <a:r>
              <a:rPr lang="en-US" altLang="en-US" i="1">
                <a:latin typeface="Times New Roman" panose="02020503050405090304" pitchFamily="18" charset="0"/>
                <a:cs typeface="Times New Roman" panose="02020503050405090304" pitchFamily="18" charset="0"/>
              </a:rPr>
              <a:t>i</a:t>
            </a:r>
            <a:r>
              <a:rPr lang="en-US" altLang="en-US" i="1">
                <a:latin typeface="Arial" panose="020B0604020202090204" pitchFamily="34" charset="0"/>
                <a:cs typeface="Arial" panose="020B0604020202090204" pitchFamily="34" charset="0"/>
              </a:rPr>
              <a:t> </a:t>
            </a:r>
            <a:r>
              <a:rPr lang="en-US" altLang="en-US">
                <a:latin typeface="Arial" panose="020B0604020202090204" pitchFamily="34" charset="0"/>
                <a:cs typeface="Arial" panose="020B0604020202090204" pitchFamily="34" charset="0"/>
              </a:rPr>
              <a:t>and </a:t>
            </a:r>
            <a:r>
              <a:rPr lang="en-US" altLang="en-US" i="1">
                <a:latin typeface="Times New Roman" panose="02020503050405090304" pitchFamily="18" charset="0"/>
                <a:cs typeface="Times New Roman" panose="02020503050405090304" pitchFamily="18" charset="0"/>
              </a:rPr>
              <a:t>j</a:t>
            </a:r>
            <a:r>
              <a:rPr lang="en-US" altLang="en-US" i="1">
                <a:latin typeface="Arial" panose="020B0604020202090204" pitchFamily="34" charset="0"/>
                <a:cs typeface="Arial" panose="020B0604020202090204" pitchFamily="34" charset="0"/>
              </a:rPr>
              <a:t> </a:t>
            </a:r>
            <a:r>
              <a:rPr lang="en-US" altLang="en-US">
                <a:latin typeface="Arial" panose="020B0604020202090204" pitchFamily="34" charset="0"/>
                <a:cs typeface="Arial" panose="020B0604020202090204" pitchFamily="34" charset="0"/>
              </a:rPr>
              <a:t>differ by at most one</a:t>
            </a:r>
            <a:endParaRPr lang="en-US" altLang="en-US">
              <a:latin typeface="Arial" panose="020B0604020202090204" pitchFamily="34" charset="0"/>
              <a:cs typeface="Arial" panose="020B0604020202090204" pitchFamily="34" charset="0"/>
            </a:endParaRPr>
          </a:p>
          <a:p>
            <a:pPr lvl="1"/>
            <a:endParaRPr lang="en-US" altLang="en-US">
              <a:latin typeface="Arial" panose="020B0604020202090204" pitchFamily="34" charset="0"/>
              <a:cs typeface="Arial" panose="020B0604020202090204" pitchFamily="34" charset="0"/>
            </a:endParaRPr>
          </a:p>
          <a:p>
            <a:pPr lvl="1"/>
            <a:endParaRPr lang="en-US" altLang="en-US">
              <a:latin typeface="Arial" panose="020B0604020202090204" pitchFamily="34" charset="0"/>
              <a:cs typeface="Arial" panose="020B0604020202090204" pitchFamily="34"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altLang="en-US">
                <a:latin typeface="Arial" panose="020B0604020202090204" pitchFamily="34" charset="0"/>
                <a:cs typeface="Arial" panose="020B0604020202090204" pitchFamily="34" charset="0"/>
              </a:rPr>
              <a:t>Sumary</a:t>
            </a:r>
            <a:endParaRPr lang="en-US" altLang="en-US">
              <a:latin typeface="Arial" panose="020B0604020202090204" pitchFamily="34" charset="0"/>
              <a:cs typeface="Arial" panose="020B0604020202090204" pitchFamily="34" charset="0"/>
            </a:endParaRPr>
          </a:p>
        </p:txBody>
      </p:sp>
      <p:sp>
        <p:nvSpPr>
          <p:cNvPr id="79875" name="Rectangle 3"/>
          <p:cNvSpPr>
            <a:spLocks noGrp="1" noChangeArrowheads="1"/>
          </p:cNvSpPr>
          <p:nvPr>
            <p:ph type="body" idx="1"/>
          </p:nvPr>
        </p:nvSpPr>
        <p:spPr/>
        <p:txBody>
          <a:bodyPr/>
          <a:lstStyle/>
          <a:p>
            <a:pPr>
              <a:buFont typeface="Arial" panose="020B0604020202090204" pitchFamily="34" charset="0"/>
              <a:buNone/>
            </a:pPr>
            <a:r>
              <a:rPr lang="en-US" altLang="en-US" dirty="0">
                <a:latin typeface="Arial" panose="020B0604020202090204" pitchFamily="34" charset="0"/>
                <a:cs typeface="Arial" panose="020B0604020202090204" pitchFamily="34" charset="0"/>
              </a:rPr>
              <a:t>	This topic found the </a:t>
            </a:r>
            <a:r>
              <a:rPr lang="en-US" altLang="en-US" dirty="0" err="1">
                <a:latin typeface="Arial" panose="020B0604020202090204" pitchFamily="34" charset="0"/>
                <a:cs typeface="Arial" panose="020B0604020202090204" pitchFamily="34" charset="0"/>
              </a:rPr>
              <a:t>unweighted</a:t>
            </a:r>
            <a:r>
              <a:rPr lang="en-US" altLang="en-US" dirty="0">
                <a:latin typeface="Arial" panose="020B0604020202090204" pitchFamily="34" charset="0"/>
                <a:cs typeface="Arial" panose="020B0604020202090204" pitchFamily="34" charset="0"/>
              </a:rPr>
              <a:t> path length from a single vertex to all other vertices</a:t>
            </a:r>
            <a:endParaRPr lang="en-US" altLang="en-US" dirty="0">
              <a:latin typeface="Arial" panose="020B0604020202090204" pitchFamily="34" charset="0"/>
              <a:cs typeface="Arial" panose="020B0604020202090204" pitchFamily="34" charset="0"/>
            </a:endParaRPr>
          </a:p>
          <a:p>
            <a:pPr lvl="1"/>
            <a:r>
              <a:rPr lang="en-US" altLang="en-US" dirty="0">
                <a:latin typeface="Arial" panose="020B0604020202090204" pitchFamily="34" charset="0"/>
                <a:cs typeface="Arial" panose="020B0604020202090204" pitchFamily="34" charset="0"/>
              </a:rPr>
              <a:t>A breadth-first traversal was used</a:t>
            </a:r>
            <a:endParaRPr lang="en-US" altLang="en-US" dirty="0">
              <a:latin typeface="Arial" panose="020B0604020202090204" pitchFamily="34" charset="0"/>
              <a:cs typeface="Arial" panose="020B0604020202090204" pitchFamily="34" charset="0"/>
            </a:endParaRPr>
          </a:p>
          <a:p>
            <a:pPr lvl="1"/>
            <a:r>
              <a:rPr lang="en-US" altLang="en-US" dirty="0">
                <a:latin typeface="Arial" panose="020B0604020202090204" pitchFamily="34" charset="0"/>
                <a:cs typeface="Arial" panose="020B0604020202090204" pitchFamily="34" charset="0"/>
              </a:rPr>
              <a:t>The first vertex is marked as layer </a:t>
            </a:r>
            <a:r>
              <a:rPr lang="en-US" altLang="en-US" dirty="0">
                <a:latin typeface="Times New Roman" panose="02020503050405090304" pitchFamily="18" charset="0"/>
                <a:cs typeface="Times New Roman" panose="02020503050405090304" pitchFamily="18" charset="0"/>
              </a:rPr>
              <a:t>0</a:t>
            </a:r>
            <a:endParaRPr lang="en-US" altLang="en-US" dirty="0">
              <a:latin typeface="Times New Roman" panose="02020503050405090304" pitchFamily="18" charset="0"/>
              <a:cs typeface="Times New Roman" panose="02020503050405090304" pitchFamily="18" charset="0"/>
            </a:endParaRPr>
          </a:p>
          <a:p>
            <a:pPr lvl="1"/>
            <a:r>
              <a:rPr lang="en-US" altLang="en-US" dirty="0">
                <a:latin typeface="Arial" panose="020B0604020202090204" pitchFamily="34" charset="0"/>
                <a:cs typeface="Arial" panose="020B0604020202090204" pitchFamily="34" charset="0"/>
              </a:rPr>
              <a:t>Vertices added to the queue by one in layer </a:t>
            </a:r>
            <a:r>
              <a:rPr lang="en-US" altLang="en-US" i="1" dirty="0">
                <a:latin typeface="Times New Roman" panose="02020503050405090304" pitchFamily="18" charset="0"/>
                <a:cs typeface="Times New Roman" panose="02020503050405090304" pitchFamily="18" charset="0"/>
              </a:rPr>
              <a:t>k</a:t>
            </a:r>
            <a:r>
              <a:rPr lang="en-US" altLang="en-US" dirty="0">
                <a:latin typeface="Arial" panose="020B0604020202090204" pitchFamily="34" charset="0"/>
                <a:cs typeface="Arial" panose="020B0604020202090204" pitchFamily="34" charset="0"/>
              </a:rPr>
              <a:t> are marked as layer </a:t>
            </a:r>
            <a:r>
              <a:rPr lang="en-US" altLang="en-US" i="1" dirty="0">
                <a:latin typeface="Times New Roman" panose="02020503050405090304" pitchFamily="18" charset="0"/>
                <a:cs typeface="Times New Roman" panose="02020503050405090304" pitchFamily="18" charset="0"/>
              </a:rPr>
              <a:t>k</a:t>
            </a:r>
            <a:r>
              <a:rPr lang="en-US" altLang="en-US" dirty="0">
                <a:latin typeface="Times New Roman" panose="02020503050405090304" pitchFamily="18" charset="0"/>
                <a:cs typeface="Times New Roman" panose="02020503050405090304" pitchFamily="18" charset="0"/>
              </a:rPr>
              <a:t> + 1</a:t>
            </a:r>
            <a:endParaRPr lang="en-US" altLang="en-US" dirty="0">
              <a:latin typeface="Times New Roman" panose="02020503050405090304" pitchFamily="18" charset="0"/>
              <a:cs typeface="Times New Roman" panose="02020503050405090304" pitchFamily="18" charset="0"/>
            </a:endParaRPr>
          </a:p>
          <a:p>
            <a:pPr lvl="1"/>
            <a:r>
              <a:rPr lang="en-US" altLang="en-US" dirty="0">
                <a:latin typeface="Arial" panose="020B0604020202090204" pitchFamily="34" charset="0"/>
                <a:cs typeface="Arial" panose="020B0604020202090204" pitchFamily="34" charset="0"/>
              </a:rPr>
              <a:t>Later, we will see different algorithms for finding the shortest path length </a:t>
            </a:r>
            <a:r>
              <a:rPr lang="en-US" altLang="en-US">
                <a:latin typeface="Arial" panose="020B0604020202090204" pitchFamily="34" charset="0"/>
                <a:cs typeface="Arial" panose="020B0604020202090204" pitchFamily="34" charset="0"/>
              </a:rPr>
              <a:t>in weighted graphs</a:t>
            </a:r>
            <a:endParaRPr lang="en-US" altLang="en-US" dirty="0">
              <a:latin typeface="Times New Roman" panose="02020503050405090304" pitchFamily="18" charset="0"/>
              <a:cs typeface="Times New Roman" panose="02020503050405090304" pitchFamily="18" charset="0"/>
            </a:endParaRPr>
          </a:p>
          <a:p>
            <a:pPr marL="457200" lvl="1" indent="0">
              <a:buNone/>
            </a:pPr>
            <a:endParaRPr lang="en-US" altLang="en-US" dirty="0">
              <a:latin typeface="Times New Roman" panose="02020503050405090304" pitchFamily="18" charset="0"/>
              <a:cs typeface="Times New Roman" panose="02020503050405090304" pitchFamily="18" charset="0"/>
            </a:endParaRPr>
          </a:p>
        </p:txBody>
      </p: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atin typeface="Arial" panose="020B0604020202090204" pitchFamily="34" charset="0"/>
                <a:cs typeface="Arial" panose="020B0604020202090204" pitchFamily="34" charset="0"/>
              </a:rPr>
              <a:t>References</a:t>
            </a:r>
            <a:endParaRPr lang="en-US">
              <a:latin typeface="Arial" panose="020B0604020202090204" pitchFamily="34" charset="0"/>
              <a:cs typeface="Arial" panose="020B0604020202090204" pitchFamily="34" charset="0"/>
            </a:endParaRPr>
          </a:p>
        </p:txBody>
      </p:sp>
      <p:sp>
        <p:nvSpPr>
          <p:cNvPr id="20483" name="Rectangle 3"/>
          <p:cNvSpPr>
            <a:spLocks noGrp="1" noChangeArrowheads="1"/>
          </p:cNvSpPr>
          <p:nvPr>
            <p:ph type="body" idx="1"/>
          </p:nvPr>
        </p:nvSpPr>
        <p:spPr/>
        <p:txBody>
          <a:bodyPr/>
          <a:lstStyle/>
          <a:p>
            <a:pPr marL="533400" indent="-533400">
              <a:buFontTx/>
              <a:buNone/>
              <a:defRPr/>
            </a:pPr>
            <a:r>
              <a:rPr lang="en-US" sz="1400" dirty="0">
                <a:latin typeface="Arial" panose="020B0604020202090204" pitchFamily="34" charset="0"/>
                <a:cs typeface="Arial" panose="020B0604020202090204" pitchFamily="34" charset="0"/>
              </a:rPr>
              <a:t>	Wikipedia, http://en.wikipedia.org/wiki/Shortest_path</a:t>
            </a:r>
            <a:endParaRPr lang="en-US" sz="1400" dirty="0">
              <a:latin typeface="Arial" panose="020B0604020202090204" pitchFamily="34" charset="0"/>
              <a:cs typeface="Arial" panose="020B0604020202090204" pitchFamily="34" charset="0"/>
            </a:endParaRPr>
          </a:p>
          <a:p>
            <a:pPr marL="533400" indent="-533400">
              <a:buNone/>
              <a:defRPr/>
            </a:pPr>
            <a:r>
              <a:rPr lang="en-US" sz="1400" dirty="0">
                <a:latin typeface="Arial" panose="020B0604020202090204" pitchFamily="34" charset="0"/>
                <a:cs typeface="Arial" panose="020B0604020202090204" pitchFamily="34" charset="0"/>
              </a:rPr>
              <a:t>		          http://en.wikipedia.org/wiki/Breadth-first_search</a:t>
            </a:r>
            <a:endParaRPr lang="en-US" sz="1400" dirty="0">
              <a:latin typeface="Arial" panose="020B0604020202090204" pitchFamily="34" charset="0"/>
              <a:cs typeface="Arial" panose="020B0604020202090204" pitchFamily="34" charset="0"/>
            </a:endParaRPr>
          </a:p>
          <a:p>
            <a:pPr marL="533400" indent="-533400">
              <a:buNone/>
              <a:defRPr/>
            </a:pPr>
            <a:endParaRPr lang="en-US" altLang="en-US" sz="1400" dirty="0">
              <a:latin typeface="Arial" panose="020B0604020202090204" pitchFamily="34" charset="0"/>
              <a:cs typeface="Arial" panose="020B0604020202090204" pitchFamily="34" charset="0"/>
            </a:endParaRPr>
          </a:p>
          <a:p>
            <a:pPr marL="533400" indent="-533400">
              <a:buNone/>
              <a:defRPr/>
            </a:pPr>
            <a:r>
              <a:rPr lang="en-US" altLang="en-US" sz="1400" dirty="0">
                <a:latin typeface="Arial" panose="020B0604020202090204" pitchFamily="34" charset="0"/>
                <a:cs typeface="Arial" panose="020B0604020202090204" pitchFamily="34" charset="0"/>
              </a:rPr>
              <a:t>[1]	Jon Kleinberg and </a:t>
            </a:r>
            <a:r>
              <a:rPr lang="en-CA" altLang="en-US" sz="1400" dirty="0">
                <a:latin typeface="Arial" panose="020B0604020202090204" pitchFamily="34" charset="0"/>
                <a:cs typeface="Arial" panose="020B0604020202090204" pitchFamily="34" charset="0"/>
              </a:rPr>
              <a:t>É</a:t>
            </a:r>
            <a:r>
              <a:rPr lang="en-US" altLang="en-US" sz="1400" dirty="0" err="1">
                <a:latin typeface="Arial" panose="020B0604020202090204" pitchFamily="34" charset="0"/>
                <a:cs typeface="Arial" panose="020B0604020202090204" pitchFamily="34" charset="0"/>
              </a:rPr>
              <a:t>va</a:t>
            </a:r>
            <a:r>
              <a:rPr lang="en-US" altLang="en-US" sz="1400" dirty="0">
                <a:latin typeface="Arial" panose="020B0604020202090204" pitchFamily="34" charset="0"/>
                <a:cs typeface="Arial" panose="020B0604020202090204" pitchFamily="34" charset="0"/>
              </a:rPr>
              <a:t> </a:t>
            </a:r>
            <a:r>
              <a:rPr lang="en-US" altLang="en-US" sz="1400" dirty="0" err="1">
                <a:latin typeface="Arial" panose="020B0604020202090204" pitchFamily="34" charset="0"/>
                <a:cs typeface="Arial" panose="020B0604020202090204" pitchFamily="34" charset="0"/>
              </a:rPr>
              <a:t>Tardos</a:t>
            </a:r>
            <a:r>
              <a:rPr lang="en-US" altLang="en-US" sz="1400" dirty="0">
                <a:latin typeface="Arial" panose="020B0604020202090204" pitchFamily="34" charset="0"/>
                <a:cs typeface="Arial" panose="020B0604020202090204" pitchFamily="34" charset="0"/>
              </a:rPr>
              <a:t>, </a:t>
            </a:r>
            <a:r>
              <a:rPr lang="en-US" altLang="en-US" sz="1400" i="1" dirty="0">
                <a:latin typeface="Arial" panose="020B0604020202090204" pitchFamily="34" charset="0"/>
                <a:cs typeface="Arial" panose="020B0604020202090204" pitchFamily="34" charset="0"/>
              </a:rPr>
              <a:t>Algorithm Design, </a:t>
            </a:r>
            <a:r>
              <a:rPr lang="en-US" altLang="en-US" sz="1400" dirty="0">
                <a:latin typeface="Arial" panose="020B0604020202090204" pitchFamily="34" charset="0"/>
                <a:cs typeface="Arial" panose="020B0604020202090204" pitchFamily="34" charset="0"/>
              </a:rPr>
              <a:t>Addison Wesley, 2006, §§3.2-5, pp.78-99.</a:t>
            </a:r>
            <a:endParaRPr lang="en-US" altLang="en-US" sz="1400" dirty="0">
              <a:latin typeface="Arial" panose="020B0604020202090204" pitchFamily="34" charset="0"/>
              <a:cs typeface="Arial" panose="020B0604020202090204" pitchFamily="34" charset="0"/>
            </a:endParaRPr>
          </a:p>
          <a:p>
            <a:pPr marL="533400" indent="-533400">
              <a:buFontTx/>
              <a:buNone/>
              <a:defRPr/>
            </a:pPr>
            <a:endParaRPr lang="en-US" sz="1400" dirty="0">
              <a:latin typeface="Arial" panose="020B0604020202090204" pitchFamily="34" charset="0"/>
              <a:cs typeface="Arial" panose="020B0604020202090204" pitchFamily="34" charset="0"/>
            </a:endParaRPr>
          </a:p>
          <a:p>
            <a:pPr marL="533400" indent="-533400" algn="just">
              <a:buFont typeface="Arial" panose="020B0604020202090204" pitchFamily="34" charset="0"/>
              <a:buNone/>
              <a:defRPr/>
            </a:pPr>
            <a:r>
              <a:rPr lang="en-US" sz="1400" dirty="0">
                <a:solidFill>
                  <a:schemeClr val="tx1">
                    <a:lumMod val="65000"/>
                    <a:lumOff val="35000"/>
                  </a:schemeClr>
                </a:solidFill>
                <a:latin typeface="Arial" panose="020B0604020202090204" pitchFamily="34" charset="0"/>
                <a:cs typeface="Arial" panose="020B0604020202090204" pitchFamily="34" charset="0"/>
              </a:rPr>
              <a:t>	These slides are provided for the ECE 250</a:t>
            </a:r>
            <a:r>
              <a:rPr lang="en-US" sz="1400" i="1" dirty="0">
                <a:solidFill>
                  <a:schemeClr val="tx1">
                    <a:lumMod val="65000"/>
                    <a:lumOff val="35000"/>
                  </a:schemeClr>
                </a:solidFill>
                <a:latin typeface="Arial" panose="020B0604020202090204" pitchFamily="34" charset="0"/>
                <a:cs typeface="Arial" panose="020B0604020202090204" pitchFamily="34" charset="0"/>
              </a:rPr>
              <a:t> Algorithms and Data Structures</a:t>
            </a:r>
            <a:r>
              <a:rPr lang="en-US" sz="1400" dirty="0">
                <a:solidFill>
                  <a:schemeClr val="tx1">
                    <a:lumMod val="65000"/>
                    <a:lumOff val="35000"/>
                  </a:schemeClr>
                </a:solidFill>
                <a:latin typeface="Arial" panose="020B0604020202090204" pitchFamily="34" charset="0"/>
                <a:cs typeface="Arial" panose="020B0604020202090204" pitchFamily="34"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endParaRPr lang="en-US" sz="1400" dirty="0">
              <a:solidFill>
                <a:schemeClr val="tx1">
                  <a:lumMod val="65000"/>
                  <a:lumOff val="35000"/>
                </a:schemeClr>
              </a:solidFill>
              <a:latin typeface="Arial" panose="020B0604020202090204" pitchFamily="34" charset="0"/>
              <a:cs typeface="Arial" panose="020B0604020202090204" pitchFamily="34" charset="0"/>
            </a:endParaRPr>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dirty="0">
                <a:latin typeface="Arial" panose="020B0604020202090204" pitchFamily="34" charset="0"/>
                <a:cs typeface="Arial" panose="020B0604020202090204" pitchFamily="34" charset="0"/>
              </a:rPr>
              <a:t>Outline</a:t>
            </a:r>
            <a:endParaRPr lang="en-US" altLang="en-US" dirty="0">
              <a:latin typeface="Arial" panose="020B0604020202090204" pitchFamily="34" charset="0"/>
              <a:cs typeface="Arial" panose="020B0604020202090204" pitchFamily="34" charset="0"/>
            </a:endParaRPr>
          </a:p>
        </p:txBody>
      </p:sp>
      <p:sp>
        <p:nvSpPr>
          <p:cNvPr id="5123" name="Rectangle 3"/>
          <p:cNvSpPr>
            <a:spLocks noGrp="1" noChangeArrowheads="1"/>
          </p:cNvSpPr>
          <p:nvPr>
            <p:ph type="body" idx="1"/>
          </p:nvPr>
        </p:nvSpPr>
        <p:spPr/>
        <p:txBody>
          <a:bodyPr/>
          <a:lstStyle/>
          <a:p>
            <a:pPr>
              <a:buFont typeface="Arial" panose="020B0604020202090204" pitchFamily="34" charset="0"/>
              <a:buNone/>
            </a:pPr>
            <a:r>
              <a:rPr lang="en-US" altLang="en-US" dirty="0">
                <a:latin typeface="Arial" panose="020B0604020202090204" pitchFamily="34" charset="0"/>
                <a:cs typeface="Arial" panose="020B0604020202090204" pitchFamily="34" charset="0"/>
              </a:rPr>
              <a:t>	This topic looks at another problem solved by breadth-first traversals</a:t>
            </a:r>
            <a:endParaRPr lang="en-US" altLang="en-US" dirty="0">
              <a:latin typeface="Arial" panose="020B0604020202090204" pitchFamily="34" charset="0"/>
              <a:cs typeface="Arial" panose="020B0604020202090204" pitchFamily="34" charset="0"/>
            </a:endParaRPr>
          </a:p>
          <a:p>
            <a:pPr lvl="1"/>
            <a:r>
              <a:rPr lang="en-US" altLang="en-US" dirty="0">
                <a:latin typeface="Arial" panose="020B0604020202090204" pitchFamily="34" charset="0"/>
                <a:cs typeface="Arial" panose="020B0604020202090204" pitchFamily="34" charset="0"/>
              </a:rPr>
              <a:t>Determining if a graph is bipartite</a:t>
            </a:r>
            <a:endParaRPr lang="en-US" altLang="en-US" dirty="0">
              <a:latin typeface="Arial" panose="020B0604020202090204" pitchFamily="34" charset="0"/>
              <a:cs typeface="Arial" panose="020B0604020202090204" pitchFamily="34" charset="0"/>
            </a:endParaRPr>
          </a:p>
          <a:p>
            <a:pPr lvl="1"/>
            <a:r>
              <a:rPr lang="en-US" altLang="en-US" dirty="0">
                <a:latin typeface="Arial" panose="020B0604020202090204" pitchFamily="34" charset="0"/>
                <a:cs typeface="Arial" panose="020B0604020202090204" pitchFamily="34" charset="0"/>
              </a:rPr>
              <a:t>Definition of a bipartite graph</a:t>
            </a:r>
            <a:endParaRPr lang="en-US" altLang="en-US" dirty="0">
              <a:latin typeface="Arial" panose="020B0604020202090204" pitchFamily="34" charset="0"/>
              <a:cs typeface="Arial" panose="020B0604020202090204" pitchFamily="34" charset="0"/>
            </a:endParaRPr>
          </a:p>
          <a:p>
            <a:pPr lvl="1"/>
            <a:r>
              <a:rPr lang="en-US" altLang="en-US" dirty="0">
                <a:latin typeface="Arial" panose="020B0604020202090204" pitchFamily="34" charset="0"/>
                <a:cs typeface="Arial" panose="020B0604020202090204" pitchFamily="34" charset="0"/>
              </a:rPr>
              <a:t>The algorithm</a:t>
            </a:r>
            <a:endParaRPr lang="en-US" altLang="en-US" dirty="0">
              <a:latin typeface="Arial" panose="020B0604020202090204" pitchFamily="34" charset="0"/>
              <a:cs typeface="Arial" panose="020B0604020202090204" pitchFamily="34" charset="0"/>
            </a:endParaRPr>
          </a:p>
          <a:p>
            <a:pPr lvl="1"/>
            <a:r>
              <a:rPr lang="en-US" altLang="en-US" dirty="0">
                <a:latin typeface="Arial" panose="020B0604020202090204" pitchFamily="34" charset="0"/>
                <a:cs typeface="Arial" panose="020B0604020202090204" pitchFamily="34" charset="0"/>
              </a:rPr>
              <a:t>An example</a:t>
            </a:r>
            <a:endParaRPr lang="en-US" altLang="en-US" dirty="0">
              <a:latin typeface="Arial" panose="020B0604020202090204" pitchFamily="34" charset="0"/>
              <a:cs typeface="Arial" panose="020B0604020202090204" pitchFamily="34" charset="0"/>
            </a:endParaRPr>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t>Graph traversal</a:t>
            </a:r>
            <a:endParaRPr lang="en-US" altLang="zh-CN" dirty="0"/>
          </a:p>
          <a:p>
            <a:pPr lvl="1"/>
            <a:r>
              <a:rPr lang="en-US" altLang="zh-CN" dirty="0"/>
              <a:t>Breadth-first</a:t>
            </a:r>
            <a:endParaRPr lang="en-US" altLang="zh-CN" dirty="0"/>
          </a:p>
          <a:p>
            <a:pPr lvl="1"/>
            <a:r>
              <a:rPr lang="en-US" altLang="zh-CN" dirty="0"/>
              <a:t>Depth-first</a:t>
            </a:r>
            <a:endParaRPr lang="en-US" altLang="zh-CN" dirty="0"/>
          </a:p>
          <a:p>
            <a:r>
              <a:rPr lang="en-US" altLang="zh-CN" dirty="0"/>
              <a:t>Applications</a:t>
            </a:r>
            <a:endParaRPr lang="en-US" altLang="zh-CN" dirty="0"/>
          </a:p>
          <a:p>
            <a:pPr lvl="1"/>
            <a:r>
              <a:rPr lang="en-CA" altLang="zh-CN" dirty="0"/>
              <a:t>Connectedness</a:t>
            </a:r>
            <a:endParaRPr lang="en-CA" altLang="zh-CN" dirty="0"/>
          </a:p>
          <a:p>
            <a:pPr lvl="1"/>
            <a:r>
              <a:rPr lang="en-CA" altLang="zh-CN" dirty="0"/>
              <a:t>Unweighted path length</a:t>
            </a:r>
            <a:endParaRPr lang="en-CA" altLang="zh-CN" dirty="0"/>
          </a:p>
          <a:p>
            <a:pPr lvl="1"/>
            <a:r>
              <a:rPr lang="en-CA" altLang="zh-CN" dirty="0">
                <a:solidFill>
                  <a:srgbClr val="FF0000"/>
                </a:solidFill>
              </a:rPr>
              <a:t>Identifying bipartite graphs</a:t>
            </a:r>
            <a:endParaRPr lang="en-CA" altLang="zh-CN" dirty="0">
              <a:solidFill>
                <a:srgbClr val="FF0000"/>
              </a:solidFill>
            </a:endParaRPr>
          </a:p>
          <a:p>
            <a:pPr lvl="1"/>
            <a:r>
              <a:rPr lang="en-US" altLang="zh-CN" dirty="0"/>
              <a:t>Image</a:t>
            </a:r>
            <a:r>
              <a:rPr lang="zh-CN" altLang="en-US" dirty="0"/>
              <a:t> </a:t>
            </a:r>
            <a:r>
              <a:rPr lang="en-US" altLang="zh-CN" dirty="0"/>
              <a:t>segmentation</a:t>
            </a:r>
            <a:r>
              <a:rPr lang="zh-CN" altLang="en-US" dirty="0"/>
              <a:t> </a:t>
            </a:r>
            <a:r>
              <a:rPr lang="en-US" altLang="zh-CN" dirty="0"/>
              <a:t>via</a:t>
            </a:r>
            <a:r>
              <a:rPr lang="zh-CN" altLang="en-US" dirty="0"/>
              <a:t> </a:t>
            </a:r>
            <a:r>
              <a:rPr lang="en-US" altLang="zh-CN" dirty="0"/>
              <a:t>graph</a:t>
            </a:r>
            <a:r>
              <a:rPr lang="zh-CN" altLang="en-US" dirty="0"/>
              <a:t> </a:t>
            </a:r>
            <a:r>
              <a:rPr lang="en-US" altLang="zh-CN" dirty="0"/>
              <a:t>cut</a:t>
            </a:r>
            <a:endParaRPr lang="zh-CN" alt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en-US" dirty="0">
                <a:latin typeface="Arial" panose="020B0604020202090204" pitchFamily="34" charset="0"/>
                <a:cs typeface="Arial" panose="020B0604020202090204" pitchFamily="34" charset="0"/>
              </a:rPr>
              <a:t>Definition</a:t>
            </a:r>
            <a:endParaRPr lang="en-US" altLang="en-US" dirty="0">
              <a:latin typeface="Arial" panose="020B0604020202090204" pitchFamily="34" charset="0"/>
              <a:cs typeface="Arial" panose="020B0604020202090204" pitchFamily="34" charset="0"/>
            </a:endParaRPr>
          </a:p>
        </p:txBody>
      </p:sp>
      <p:sp>
        <p:nvSpPr>
          <p:cNvPr id="54275" name="Rectangle 3"/>
          <p:cNvSpPr>
            <a:spLocks noGrp="1" noChangeArrowheads="1"/>
          </p:cNvSpPr>
          <p:nvPr>
            <p:ph type="body" idx="1"/>
          </p:nvPr>
        </p:nvSpPr>
        <p:spPr/>
        <p:txBody>
          <a:bodyPr/>
          <a:lstStyle/>
          <a:p>
            <a:pPr>
              <a:buFont typeface="Arial" panose="020B0604020202090204" pitchFamily="34" charset="0"/>
              <a:buNone/>
            </a:pPr>
            <a:r>
              <a:rPr lang="en-US" altLang="en-US" dirty="0">
                <a:latin typeface="Arial" panose="020B0604020202090204" pitchFamily="34" charset="0"/>
                <a:cs typeface="Arial" panose="020B0604020202090204" pitchFamily="34" charset="0"/>
              </a:rPr>
              <a:t>	Definition</a:t>
            </a:r>
            <a:endParaRPr lang="en-US" altLang="en-US" dirty="0">
              <a:latin typeface="Arial" panose="020B0604020202090204" pitchFamily="34" charset="0"/>
              <a:cs typeface="Arial" panose="020B0604020202090204" pitchFamily="34" charset="0"/>
            </a:endParaRPr>
          </a:p>
          <a:p>
            <a:pPr lvl="1"/>
            <a:r>
              <a:rPr lang="en-US" altLang="en-US" dirty="0">
                <a:latin typeface="Arial" panose="020B0604020202090204" pitchFamily="34" charset="0"/>
                <a:cs typeface="Arial" panose="020B0604020202090204" pitchFamily="34" charset="0"/>
              </a:rPr>
              <a:t>A </a:t>
            </a:r>
            <a:r>
              <a:rPr lang="en-US" altLang="en-US" i="1" dirty="0">
                <a:latin typeface="Arial" panose="020B0604020202090204" pitchFamily="34" charset="0"/>
                <a:cs typeface="Arial" panose="020B0604020202090204" pitchFamily="34" charset="0"/>
              </a:rPr>
              <a:t>bipartite graph</a:t>
            </a:r>
            <a:r>
              <a:rPr lang="en-US" altLang="en-US" dirty="0">
                <a:latin typeface="Arial" panose="020B0604020202090204" pitchFamily="34" charset="0"/>
                <a:cs typeface="Arial" panose="020B0604020202090204" pitchFamily="34" charset="0"/>
              </a:rPr>
              <a:t> is a graph where the vertices </a:t>
            </a:r>
            <a:r>
              <a:rPr lang="en-US" altLang="en-US" i="1" dirty="0">
                <a:latin typeface="Times New Roman" panose="02020503050405090304" pitchFamily="18" charset="0"/>
                <a:cs typeface="Times New Roman" panose="02020503050405090304" pitchFamily="18" charset="0"/>
              </a:rPr>
              <a:t>V</a:t>
            </a:r>
            <a:r>
              <a:rPr lang="en-US" altLang="en-US" dirty="0">
                <a:latin typeface="Arial" panose="020B0604020202090204" pitchFamily="34" charset="0"/>
                <a:cs typeface="Arial" panose="020B0604020202090204" pitchFamily="34" charset="0"/>
              </a:rPr>
              <a:t> can be divided into two disjoint sets </a:t>
            </a:r>
            <a:r>
              <a:rPr lang="en-US" altLang="en-US" i="1" dirty="0">
                <a:latin typeface="Times New Roman" panose="02020503050405090304" pitchFamily="18" charset="0"/>
                <a:cs typeface="Times New Roman" panose="02020503050405090304" pitchFamily="18" charset="0"/>
              </a:rPr>
              <a:t>V</a:t>
            </a:r>
            <a:r>
              <a:rPr lang="en-US" altLang="en-US" baseline="-25000" dirty="0">
                <a:latin typeface="Times New Roman" panose="02020503050405090304" pitchFamily="18" charset="0"/>
                <a:cs typeface="Times New Roman" panose="02020503050405090304" pitchFamily="18" charset="0"/>
              </a:rPr>
              <a:t>1</a:t>
            </a:r>
            <a:r>
              <a:rPr lang="en-US" altLang="en-US" dirty="0">
                <a:latin typeface="Arial" panose="020B0604020202090204" pitchFamily="34" charset="0"/>
                <a:cs typeface="Arial" panose="020B0604020202090204" pitchFamily="34" charset="0"/>
              </a:rPr>
              <a:t> and </a:t>
            </a:r>
            <a:r>
              <a:rPr lang="en-US" altLang="en-US" i="1" dirty="0">
                <a:latin typeface="Times New Roman" panose="02020503050405090304" pitchFamily="18" charset="0"/>
                <a:cs typeface="Times New Roman" panose="02020503050405090304" pitchFamily="18" charset="0"/>
              </a:rPr>
              <a:t>V</a:t>
            </a:r>
            <a:r>
              <a:rPr lang="en-US" altLang="en-US" baseline="-25000" dirty="0">
                <a:latin typeface="Times New Roman" panose="02020503050405090304" pitchFamily="18" charset="0"/>
                <a:cs typeface="Times New Roman" panose="02020503050405090304" pitchFamily="18" charset="0"/>
              </a:rPr>
              <a:t>2</a:t>
            </a:r>
            <a:r>
              <a:rPr lang="en-US" altLang="en-US" dirty="0">
                <a:latin typeface="Arial" panose="020B0604020202090204" pitchFamily="34" charset="0"/>
                <a:cs typeface="Arial" panose="020B0604020202090204" pitchFamily="34" charset="0"/>
              </a:rPr>
              <a:t> such that </a:t>
            </a:r>
            <a:r>
              <a:rPr lang="en-US" altLang="en-US" b="1" dirty="0">
                <a:latin typeface="Arial" panose="020B0604020202090204" pitchFamily="34" charset="0"/>
                <a:cs typeface="Arial" panose="020B0604020202090204" pitchFamily="34" charset="0"/>
              </a:rPr>
              <a:t>every</a:t>
            </a:r>
            <a:r>
              <a:rPr lang="en-US" altLang="en-US" dirty="0">
                <a:latin typeface="Arial" panose="020B0604020202090204" pitchFamily="34" charset="0"/>
                <a:cs typeface="Arial" panose="020B0604020202090204" pitchFamily="34" charset="0"/>
              </a:rPr>
              <a:t> edge has one vertex in </a:t>
            </a:r>
            <a:r>
              <a:rPr lang="en-US" altLang="en-US" i="1" dirty="0">
                <a:latin typeface="Times New Roman" panose="02020503050405090304" pitchFamily="18" charset="0"/>
                <a:cs typeface="Times New Roman" panose="02020503050405090304" pitchFamily="18" charset="0"/>
              </a:rPr>
              <a:t>V</a:t>
            </a:r>
            <a:r>
              <a:rPr lang="en-US" altLang="en-US" baseline="-25000" dirty="0">
                <a:latin typeface="Times New Roman" panose="02020503050405090304" pitchFamily="18" charset="0"/>
                <a:cs typeface="Times New Roman" panose="02020503050405090304" pitchFamily="18" charset="0"/>
              </a:rPr>
              <a:t>1</a:t>
            </a:r>
            <a:r>
              <a:rPr lang="en-US" altLang="en-US" dirty="0">
                <a:latin typeface="Arial" panose="020B0604020202090204" pitchFamily="34" charset="0"/>
                <a:cs typeface="Arial" panose="020B0604020202090204" pitchFamily="34" charset="0"/>
              </a:rPr>
              <a:t> and the other in </a:t>
            </a:r>
            <a:r>
              <a:rPr lang="en-US" altLang="en-US" i="1" dirty="0">
                <a:latin typeface="Times New Roman" panose="02020503050405090304" pitchFamily="18" charset="0"/>
                <a:cs typeface="Times New Roman" panose="02020503050405090304" pitchFamily="18" charset="0"/>
              </a:rPr>
              <a:t>V</a:t>
            </a:r>
            <a:r>
              <a:rPr lang="en-US" altLang="en-US" baseline="-25000" dirty="0">
                <a:latin typeface="Times New Roman" panose="02020503050405090304" pitchFamily="18" charset="0"/>
                <a:cs typeface="Times New Roman" panose="02020503050405090304" pitchFamily="18" charset="0"/>
              </a:rPr>
              <a:t>2</a:t>
            </a:r>
            <a:r>
              <a:rPr lang="en-US" altLang="en-US" dirty="0">
                <a:latin typeface="Arial" panose="020B0604020202090204" pitchFamily="34" charset="0"/>
                <a:cs typeface="Arial" panose="020B0604020202090204" pitchFamily="34" charset="0"/>
              </a:rPr>
              <a:t> </a:t>
            </a:r>
            <a:endParaRPr lang="en-US" altLang="en-US" dirty="0">
              <a:latin typeface="Arial" panose="020B0604020202090204" pitchFamily="34" charset="0"/>
              <a:cs typeface="Arial" panose="020B0604020202090204" pitchFamily="34" charset="0"/>
            </a:endParaRPr>
          </a:p>
          <a:p>
            <a:pPr lvl="1"/>
            <a:endParaRPr lang="en-US" altLang="en-US" dirty="0">
              <a:latin typeface="Arial" panose="020B0604020202090204" pitchFamily="34" charset="0"/>
              <a:cs typeface="Arial" panose="020B0604020202090204" pitchFamily="34" charset="0"/>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ltLang="en-US">
                <a:latin typeface="Arial" panose="020B0604020202090204" pitchFamily="34" charset="0"/>
                <a:cs typeface="Arial" panose="020B0604020202090204" pitchFamily="34" charset="0"/>
              </a:rPr>
              <a:t>Bipartite Graphs</a:t>
            </a:r>
            <a:endParaRPr lang="en-US" altLang="en-US">
              <a:latin typeface="Arial" panose="020B0604020202090204" pitchFamily="34" charset="0"/>
              <a:cs typeface="Arial" panose="020B0604020202090204" pitchFamily="34" charset="0"/>
            </a:endParaRPr>
          </a:p>
        </p:txBody>
      </p:sp>
      <p:sp>
        <p:nvSpPr>
          <p:cNvPr id="55299" name="Rectangle 3"/>
          <p:cNvSpPr>
            <a:spLocks noGrp="1" noChangeArrowheads="1"/>
          </p:cNvSpPr>
          <p:nvPr>
            <p:ph type="body" idx="1"/>
          </p:nvPr>
        </p:nvSpPr>
        <p:spPr/>
        <p:txBody>
          <a:bodyPr/>
          <a:lstStyle/>
          <a:p>
            <a:pPr>
              <a:buFont typeface="Arial" panose="020B0604020202090204" pitchFamily="34" charset="0"/>
              <a:buNone/>
            </a:pPr>
            <a:r>
              <a:rPr lang="en-US" altLang="en-US">
                <a:latin typeface="Arial" panose="020B0604020202090204" pitchFamily="34" charset="0"/>
                <a:cs typeface="Arial" panose="020B0604020202090204" pitchFamily="34" charset="0"/>
              </a:rPr>
              <a:t>	Consider this graph:  is it bipartite?</a:t>
            </a:r>
            <a:endParaRPr lang="en-US" altLang="en-US">
              <a:latin typeface="Arial" panose="020B0604020202090204" pitchFamily="34" charset="0"/>
              <a:cs typeface="Arial" panose="020B0604020202090204" pitchFamily="34" charset="0"/>
            </a:endParaRPr>
          </a:p>
        </p:txBody>
      </p:sp>
      <p:pic>
        <p:nvPicPr>
          <p:cNvPr id="55300" name="Picture 2" descr="C:\Users\dwharder\Desktop\z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79613" y="2382838"/>
            <a:ext cx="2017712"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CA" altLang="en-US">
                <a:latin typeface="Arial" panose="020B0604020202090204" pitchFamily="34" charset="0"/>
                <a:cs typeface="Arial" panose="020B0604020202090204" pitchFamily="34" charset="0"/>
              </a:rPr>
              <a:t>Bipartite Graphs</a:t>
            </a:r>
            <a:endParaRPr lang="en-CA" altLang="en-US">
              <a:latin typeface="Arial" panose="020B0604020202090204" pitchFamily="34" charset="0"/>
              <a:cs typeface="Arial" panose="020B0604020202090204" pitchFamily="34" charset="0"/>
            </a:endParaRPr>
          </a:p>
        </p:txBody>
      </p:sp>
      <p:sp>
        <p:nvSpPr>
          <p:cNvPr id="56323" name="Content Placeholder 2"/>
          <p:cNvSpPr>
            <a:spLocks noGrp="1"/>
          </p:cNvSpPr>
          <p:nvPr>
            <p:ph idx="1"/>
          </p:nvPr>
        </p:nvSpPr>
        <p:spPr/>
        <p:txBody>
          <a:bodyPr/>
          <a:lstStyle/>
          <a:p>
            <a:pPr>
              <a:buFont typeface="Arial" panose="020B0604020202090204" pitchFamily="34" charset="0"/>
              <a:buNone/>
            </a:pPr>
            <a:r>
              <a:rPr lang="en-CA" altLang="en-US">
                <a:latin typeface="Arial" panose="020B0604020202090204" pitchFamily="34" charset="0"/>
                <a:cs typeface="Arial" panose="020B0604020202090204" pitchFamily="34" charset="0"/>
              </a:rPr>
              <a:t>	Yes:  With a little work, it is possible to determine that we can decompose the vertices into two disjoint sets </a:t>
            </a:r>
            <a:endParaRPr lang="en-CA" altLang="en-US">
              <a:latin typeface="Arial" panose="020B0604020202090204" pitchFamily="34" charset="0"/>
              <a:cs typeface="Arial" panose="020B0604020202090204" pitchFamily="34" charset="0"/>
            </a:endParaRPr>
          </a:p>
        </p:txBody>
      </p:sp>
      <p:pic>
        <p:nvPicPr>
          <p:cNvPr id="56324" name="Picture 3" descr="C:\Users\dwharder\Desktop\z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91138" y="2382838"/>
            <a:ext cx="2017712"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5" name="Picture 2" descr="C:\Users\dwharder\Desktop\z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2382838"/>
            <a:ext cx="2017712"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ags/tag1.xml><?xml version="1.0" encoding="utf-8"?>
<p:tagLst xmlns:p="http://schemas.openxmlformats.org/presentationml/2006/main">
  <p:tag name="KSO_WM_BEAUTIFY_FLAG" val=""/>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28362</Words>
  <Application>WPS 文字</Application>
  <PresentationFormat>On-screen Show (4:3)</PresentationFormat>
  <Paragraphs>2679</Paragraphs>
  <Slides>149</Slides>
  <Notes>35</Notes>
  <HiddenSlides>31</HiddenSlides>
  <MMClips>0</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2</vt:i4>
      </vt:variant>
      <vt:variant>
        <vt:lpstr>幻灯片标题</vt:lpstr>
      </vt:variant>
      <vt:variant>
        <vt:i4>149</vt:i4>
      </vt:variant>
    </vt:vector>
  </HeadingPairs>
  <TitlesOfParts>
    <vt:vector size="171" baseType="lpstr">
      <vt:lpstr>Arial</vt:lpstr>
      <vt:lpstr>宋体</vt:lpstr>
      <vt:lpstr>Wingdings</vt:lpstr>
      <vt:lpstr>Calibri</vt:lpstr>
      <vt:lpstr>Helvetica Neue</vt:lpstr>
      <vt:lpstr>Arial</vt:lpstr>
      <vt:lpstr>Symbol</vt:lpstr>
      <vt:lpstr>Kingsoft Sign</vt:lpstr>
      <vt:lpstr>Times New Roman</vt:lpstr>
      <vt:lpstr>微软雅黑</vt:lpstr>
      <vt:lpstr>汉仪旗黑</vt:lpstr>
      <vt:lpstr>宋体</vt:lpstr>
      <vt:lpstr>Arial Unicode MS</vt:lpstr>
      <vt:lpstr>汉仪书宋二KW</vt:lpstr>
      <vt:lpstr>Consolas</vt:lpstr>
      <vt:lpstr>苹方-简</vt:lpstr>
      <vt:lpstr>Cambria Math</vt:lpstr>
      <vt:lpstr>Kingsoft Math</vt:lpstr>
      <vt:lpstr>Apple Symbols</vt:lpstr>
      <vt:lpstr>Custom Design</vt:lpstr>
      <vt:lpstr>Visio.Drawing.6</vt:lpstr>
      <vt:lpstr>Visio.Drawing.6</vt:lpstr>
      <vt:lpstr>CS101  Algorithms and Data Structures</vt:lpstr>
      <vt:lpstr>Outline</vt:lpstr>
      <vt:lpstr>Outline</vt:lpstr>
      <vt:lpstr>Graph Traversal</vt:lpstr>
      <vt:lpstr>Graph Traversal</vt:lpstr>
      <vt:lpstr>Breadth-first traversal</vt:lpstr>
      <vt:lpstr>Breadth-first traversal</vt:lpstr>
      <vt:lpstr>Example</vt:lpstr>
      <vt:lpstr>Example</vt:lpstr>
      <vt:lpstr>Example</vt:lpstr>
      <vt:lpstr>Example</vt:lpstr>
      <vt:lpstr>Example</vt:lpstr>
      <vt:lpstr>Example</vt:lpstr>
      <vt:lpstr>Example</vt:lpstr>
      <vt:lpstr>Example</vt:lpstr>
      <vt:lpstr>Example</vt:lpstr>
      <vt:lpstr>Example</vt:lpstr>
      <vt:lpstr>Example</vt:lpstr>
      <vt:lpstr>Example</vt:lpstr>
      <vt:lpstr>Implementation of breadth-first traversal</vt:lpstr>
      <vt:lpstr>Depth-first traversal</vt:lpstr>
      <vt:lpstr>Recursive depth-first traversal</vt:lpstr>
      <vt:lpstr>Depth-first traversal</vt:lpstr>
      <vt:lpstr>Iterative depth-first traversal</vt:lpstr>
      <vt:lpstr>Depth-first traversal</vt:lpstr>
      <vt:lpstr>Example</vt:lpstr>
      <vt:lpstr>Example</vt:lpstr>
      <vt:lpstr>Example</vt:lpstr>
      <vt:lpstr>Example</vt:lpstr>
      <vt:lpstr>Example</vt:lpstr>
      <vt:lpstr>Example</vt:lpstr>
      <vt:lpstr>Example</vt:lpstr>
      <vt:lpstr>Example</vt:lpstr>
      <vt:lpstr>Example</vt:lpstr>
      <vt:lpstr>Example</vt:lpstr>
      <vt:lpstr>Example</vt:lpstr>
      <vt:lpstr>Comparison</vt:lpstr>
      <vt:lpstr>Applications</vt:lpstr>
      <vt:lpstr>Summary</vt:lpstr>
      <vt:lpstr>References</vt:lpstr>
      <vt:lpstr>Outline</vt:lpstr>
      <vt:lpstr>Outline</vt:lpstr>
      <vt:lpstr>Connected</vt:lpstr>
      <vt:lpstr>Connected</vt:lpstr>
      <vt:lpstr>Determining Connections</vt:lpstr>
      <vt:lpstr>Determining Connections</vt:lpstr>
      <vt:lpstr>Determining Connections</vt:lpstr>
      <vt:lpstr>Determining Connections</vt:lpstr>
      <vt:lpstr>Determining Connections</vt:lpstr>
      <vt:lpstr>Determining Connections</vt:lpstr>
      <vt:lpstr>Determining Connections</vt:lpstr>
      <vt:lpstr>Determining Connections</vt:lpstr>
      <vt:lpstr>Determining Connections</vt:lpstr>
      <vt:lpstr>Connected Components</vt:lpstr>
      <vt:lpstr>Connected Components</vt:lpstr>
      <vt:lpstr>Connected Components</vt:lpstr>
      <vt:lpstr>Connected Components</vt:lpstr>
      <vt:lpstr>Connected Components</vt:lpstr>
      <vt:lpstr>Connected Components</vt:lpstr>
      <vt:lpstr>Connected Components</vt:lpstr>
      <vt:lpstr>Connected Components</vt:lpstr>
      <vt:lpstr>Connected Components</vt:lpstr>
      <vt:lpstr>Connected Components</vt:lpstr>
      <vt:lpstr>Connected Components</vt:lpstr>
      <vt:lpstr>Tracking Unvisited Vertices</vt:lpstr>
      <vt:lpstr>Tracking Unvisited Vertices</vt:lpstr>
      <vt:lpstr>Tracking Unvisited Vertices</vt:lpstr>
      <vt:lpstr>Tracking Unvisited Vertices</vt:lpstr>
      <vt:lpstr>Tracking Unvisited Vertices</vt:lpstr>
      <vt:lpstr>Tracking Unvisited Vertices</vt:lpstr>
      <vt:lpstr>Tracking Unvisited Vertices</vt:lpstr>
      <vt:lpstr>Tracking Unvisited Vertices</vt:lpstr>
      <vt:lpstr>Tracking Unvisited Vertices</vt:lpstr>
      <vt:lpstr>Tracking Unvisited Vertices</vt:lpstr>
      <vt:lpstr>Tracking Unvisited Vertices</vt:lpstr>
      <vt:lpstr>Tracking Unvisited Vertices</vt:lpstr>
      <vt:lpstr>Tracking Unvisited Vertices</vt:lpstr>
      <vt:lpstr>Tracking Unvisited Vertices</vt:lpstr>
      <vt:lpstr>Summary</vt:lpstr>
      <vt:lpstr>References</vt:lpstr>
      <vt:lpstr>Outline</vt:lpstr>
      <vt:lpstr>Determining Distances</vt:lpstr>
      <vt:lpstr>Determining Distances</vt:lpstr>
      <vt:lpstr>Determining Distances</vt:lpstr>
      <vt:lpstr>Determining Distances</vt:lpstr>
      <vt:lpstr>Determining Distances</vt:lpstr>
      <vt:lpstr>Determining Distances</vt:lpstr>
      <vt:lpstr>Determining Distances</vt:lpstr>
      <vt:lpstr>Determining Distances</vt:lpstr>
      <vt:lpstr>Determining Distances</vt:lpstr>
      <vt:lpstr>Determining Distances</vt:lpstr>
      <vt:lpstr>Determining Distances</vt:lpstr>
      <vt:lpstr>Sumary</vt:lpstr>
      <vt:lpstr>References</vt:lpstr>
      <vt:lpstr>Outline</vt:lpstr>
      <vt:lpstr>Outline</vt:lpstr>
      <vt:lpstr>Definition</vt:lpstr>
      <vt:lpstr>Bipartite Graphs</vt:lpstr>
      <vt:lpstr>Bipartite Graphs</vt:lpstr>
      <vt:lpstr>Bipartite Graphs</vt:lpstr>
      <vt:lpstr>Bipartite Graphs</vt:lpstr>
      <vt:lpstr>Bipartite Graphs</vt:lpstr>
      <vt:lpstr>Bipartite Graphs</vt:lpstr>
      <vt:lpstr>Bipartite Graphs</vt:lpstr>
      <vt:lpstr>Bipartite Graphs</vt:lpstr>
      <vt:lpstr>Bipartite Graphs</vt:lpstr>
      <vt:lpstr>Bipartite Graphs</vt:lpstr>
      <vt:lpstr>Bipartite Graphs</vt:lpstr>
      <vt:lpstr>Bipartite Graphs</vt:lpstr>
      <vt:lpstr>Bipartite Graphs</vt:lpstr>
      <vt:lpstr>Bipartite Graphs</vt:lpstr>
      <vt:lpstr>Bipartite Graphs</vt:lpstr>
      <vt:lpstr>Bipartite Graphs</vt:lpstr>
      <vt:lpstr>Bipartite Graphs</vt:lpstr>
      <vt:lpstr>Bipartite Graphs</vt:lpstr>
      <vt:lpstr>Bipartite Graphs</vt:lpstr>
      <vt:lpstr>Bipartite Graphs</vt:lpstr>
      <vt:lpstr>Bipartite Graphs</vt:lpstr>
      <vt:lpstr>Bipartite Graphs</vt:lpstr>
      <vt:lpstr>Bipartite Graphs</vt:lpstr>
      <vt:lpstr>Bipartite Graphs</vt:lpstr>
      <vt:lpstr>Sumary</vt:lpstr>
      <vt:lpstr>References</vt:lpstr>
      <vt:lpstr>Outline</vt:lpstr>
      <vt:lpstr>  Image Segmentation</vt:lpstr>
      <vt:lpstr>  Graph representation of Image</vt:lpstr>
      <vt:lpstr> Graph representation of Image</vt:lpstr>
      <vt:lpstr> Graph representation of Image</vt:lpstr>
      <vt:lpstr> Segmentation by Min Cut method</vt:lpstr>
      <vt:lpstr> Segmentation by Min Cut method</vt:lpstr>
      <vt:lpstr> Segmentation by Min Cut method</vt:lpstr>
      <vt:lpstr> Segmentation by Min Cut method</vt:lpstr>
      <vt:lpstr> HCS Algorithm - Min Cut method</vt:lpstr>
      <vt:lpstr> HCS Algorithm - Min Cut method</vt:lpstr>
      <vt:lpstr> HCS Algorithm - Min Cut method</vt:lpstr>
      <vt:lpstr> HCS Algorithm - Min Cut method</vt:lpstr>
      <vt:lpstr> HCS Algorithm - Min Cut method</vt:lpstr>
      <vt:lpstr> HCS Algorithm - Min Cut method</vt:lpstr>
      <vt:lpstr>﻿Graph cuts segmentation</vt:lpstr>
      <vt:lpstr>﻿Graph cuts segmentation</vt:lpstr>
      <vt:lpstr>﻿Graph cuts segmentation</vt:lpstr>
      <vt:lpstr>﻿Graph cuts segmentation</vt:lpstr>
      <vt:lpstr>  Max Flow - Min Cut Method</vt:lpstr>
      <vt:lpstr>  Max Flow - Min Cut Method</vt:lpstr>
      <vt:lpstr> Max Flow - Min Cut Method</vt:lpstr>
      <vt:lpstr>  Max Flow - Min Cut Method</vt:lpstr>
      <vt:lpstr>  Max Flow - Min Cut Method</vt:lpstr>
      <vt:lpstr>  ﻿Moderately straightforward examples</vt:lpstr>
      <vt:lpstr>  ﻿Difficult Examples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韦永芬</cp:lastModifiedBy>
  <cp:revision>1361</cp:revision>
  <dcterms:created xsi:type="dcterms:W3CDTF">2024-11-14T12:46:43Z</dcterms:created>
  <dcterms:modified xsi:type="dcterms:W3CDTF">2024-11-14T12:46:43Z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B2A3812C6AFAED2A0EF135676CF406FC_42</vt:lpwstr>
  </property>
  <property fmtid="{D5CDD505-2E9C-101B-9397-08002B2CF9AE}" pid="3" name="KSOProductBuildVer">
    <vt:lpwstr>2052-6.10.0.8870</vt:lpwstr>
  </property>
</Properties>
</file>